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9" r:id="rId2"/>
    <p:sldId id="283" r:id="rId3"/>
    <p:sldId id="262" r:id="rId4"/>
    <p:sldId id="271" r:id="rId5"/>
    <p:sldId id="272" r:id="rId6"/>
    <p:sldId id="285" r:id="rId7"/>
    <p:sldId id="273" r:id="rId8"/>
    <p:sldId id="274" r:id="rId9"/>
    <p:sldId id="286" r:id="rId10"/>
    <p:sldId id="277" r:id="rId11"/>
    <p:sldId id="278" r:id="rId12"/>
    <p:sldId id="279" r:id="rId13"/>
    <p:sldId id="280" r:id="rId14"/>
    <p:sldId id="28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ene Kersseboom" initials="IK" lastIdx="1" clrIdx="0">
    <p:extLst>
      <p:ext uri="{19B8F6BF-5375-455C-9EA6-DF929625EA0E}">
        <p15:presenceInfo xmlns:p15="http://schemas.microsoft.com/office/powerpoint/2012/main" userId="S-1-5-21-2082945442-480271342-340043625-4202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1D73"/>
    <a:srgbClr val="ED217D"/>
    <a:srgbClr val="9E004B"/>
    <a:srgbClr val="B100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0" autoAdjust="0"/>
    <p:restoredTop sz="89586" autoAdjust="0"/>
  </p:normalViewPr>
  <p:slideViewPr>
    <p:cSldViewPr snapToGrid="0">
      <p:cViewPr varScale="1">
        <p:scale>
          <a:sx n="78" d="100"/>
          <a:sy n="78" d="100"/>
        </p:scale>
        <p:origin x="778" y="8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289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10A0C6-3ED5-4853-84FD-DD0DC5393443}"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22679-DE16-4FD5-B46A-C53449BF15AE}" type="slidenum">
              <a:rPr lang="en-US" smtClean="0"/>
              <a:t>‹nr.›</a:t>
            </a:fld>
            <a:endParaRPr lang="en-US"/>
          </a:p>
        </p:txBody>
      </p:sp>
    </p:spTree>
    <p:extLst>
      <p:ext uri="{BB962C8B-B14F-4D97-AF65-F5344CB8AC3E}">
        <p14:creationId xmlns:p14="http://schemas.microsoft.com/office/powerpoint/2010/main" val="2840012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56222679-DE16-4FD5-B46A-C53449BF15AE}" type="slidenum">
              <a:rPr lang="en-US" smtClean="0"/>
              <a:t>1</a:t>
            </a:fld>
            <a:endParaRPr lang="en-US"/>
          </a:p>
        </p:txBody>
      </p:sp>
    </p:spTree>
    <p:extLst>
      <p:ext uri="{BB962C8B-B14F-4D97-AF65-F5344CB8AC3E}">
        <p14:creationId xmlns:p14="http://schemas.microsoft.com/office/powerpoint/2010/main" val="1674484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average life expectancy in Europe continues to rise. Partly due to an aging population, the demand for care will increase in the coming years, as will the cost of care. At the same time, we want to live longer in good health. And that while there are fewer and fewer people who can provide care.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this calls for a transition of care. </a:t>
            </a:r>
          </a:p>
          <a:p>
            <a:r>
              <a:rPr lang="en-US" sz="1200" kern="1200" dirty="0">
                <a:solidFill>
                  <a:schemeClr val="tx1"/>
                </a:solidFill>
                <a:effectLst/>
                <a:latin typeface="+mn-lt"/>
                <a:ea typeface="+mn-ea"/>
                <a:cs typeface="+mn-cs"/>
              </a:rPr>
              <a:t>We believe that technological innovation plays a crucial role in this. </a:t>
            </a:r>
          </a:p>
          <a:p>
            <a:r>
              <a:rPr lang="en-US" sz="1200" kern="1200" dirty="0">
                <a:solidFill>
                  <a:schemeClr val="tx1"/>
                </a:solidFill>
                <a:effectLst/>
                <a:latin typeface="+mn-lt"/>
                <a:ea typeface="+mn-ea"/>
                <a:cs typeface="+mn-cs"/>
              </a:rPr>
              <a:t>Medical Delta realizes technological solutions for sustainable </a:t>
            </a:r>
            <a:r>
              <a:rPr lang="en-US" sz="1200" kern="1200">
                <a:solidFill>
                  <a:schemeClr val="tx1"/>
                </a:solidFill>
                <a:effectLst/>
                <a:latin typeface="+mn-lt"/>
                <a:ea typeface="+mn-ea"/>
                <a:cs typeface="+mn-cs"/>
              </a:rPr>
              <a:t>care.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F0186F-D79E-7849-843D-54A429A770B0}" type="slidenum">
              <a:rPr lang="nl-NL" smtClean="0"/>
              <a:t>2</a:t>
            </a:fld>
            <a:endParaRPr lang="nl-NL"/>
          </a:p>
        </p:txBody>
      </p:sp>
    </p:spTree>
    <p:extLst>
      <p:ext uri="{BB962C8B-B14F-4D97-AF65-F5344CB8AC3E}">
        <p14:creationId xmlns:p14="http://schemas.microsoft.com/office/powerpoint/2010/main" val="110026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Medical Delta is characterized by five core values:</a:t>
            </a:r>
          </a:p>
          <a:p>
            <a:endParaRPr lang="en-US" sz="1200" kern="1200" dirty="0">
              <a:solidFill>
                <a:schemeClr val="tx1"/>
              </a:solidFill>
              <a:effectLst/>
              <a:latin typeface="+mn-lt"/>
              <a:ea typeface="+mn-ea"/>
              <a:cs typeface="+mn-cs"/>
            </a:endParaRPr>
          </a:p>
          <a:p>
            <a:pPr marL="228600" indent="-228600">
              <a:buFont typeface="+mj-lt"/>
              <a:buAutoNum type="arabicPeriod"/>
            </a:pPr>
            <a:r>
              <a:rPr lang="en-US" sz="1200" b="1" kern="1200" dirty="0">
                <a:solidFill>
                  <a:schemeClr val="tx1"/>
                </a:solidFill>
                <a:effectLst/>
                <a:latin typeface="+mn-lt"/>
                <a:ea typeface="+mn-ea"/>
                <a:cs typeface="+mn-cs"/>
              </a:rPr>
              <a:t>Interdisciplinary cooperation. </a:t>
            </a:r>
            <a:r>
              <a:rPr lang="en-US" sz="1200" kern="1200" dirty="0">
                <a:solidFill>
                  <a:schemeClr val="tx1"/>
                </a:solidFill>
                <a:effectLst/>
                <a:latin typeface="+mn-lt"/>
                <a:ea typeface="+mn-ea"/>
                <a:cs typeface="+mn-cs"/>
              </a:rPr>
              <a:t>Since the establishment of Medical Delta in 2006, that has been the basis for everything we do: look at a problem together from different disciplines; the engineer helps the doctor solve a problem. Collaboration between disciplines leads to promising innovations.</a:t>
            </a:r>
          </a:p>
          <a:p>
            <a:pPr marL="228600" indent="-228600">
              <a:buFont typeface="+mj-lt"/>
              <a:buAutoNum type="arabicPeriod"/>
            </a:pPr>
            <a:r>
              <a:rPr lang="en-US" sz="1200" b="1" kern="1200" dirty="0">
                <a:solidFill>
                  <a:schemeClr val="tx1"/>
                </a:solidFill>
                <a:effectLst/>
                <a:latin typeface="+mn-lt"/>
                <a:ea typeface="+mn-ea"/>
                <a:cs typeface="+mn-cs"/>
              </a:rPr>
              <a:t>Solution-oriented. </a:t>
            </a:r>
            <a:r>
              <a:rPr lang="en-US" sz="1200" kern="1200" dirty="0">
                <a:solidFill>
                  <a:schemeClr val="tx1"/>
                </a:solidFill>
                <a:effectLst/>
                <a:latin typeface="+mn-lt"/>
                <a:ea typeface="+mn-ea"/>
                <a:cs typeface="+mn-cs"/>
              </a:rPr>
              <a:t>All Medical Delta scientific programs have a clear goal. We do not investigate for investigation, but to solve actual problems.</a:t>
            </a:r>
          </a:p>
          <a:p>
            <a:pPr marL="228600" indent="-228600">
              <a:buFont typeface="+mj-lt"/>
              <a:buAutoNum type="arabicPeriod"/>
            </a:pPr>
            <a:r>
              <a:rPr lang="en-US" sz="1200" b="1" kern="1200" dirty="0">
                <a:solidFill>
                  <a:schemeClr val="tx1"/>
                </a:solidFill>
                <a:effectLst/>
                <a:latin typeface="+mn-lt"/>
                <a:ea typeface="+mn-ea"/>
                <a:cs typeface="+mn-cs"/>
              </a:rPr>
              <a:t>Scientific basis. </a:t>
            </a:r>
            <a:r>
              <a:rPr lang="en-US" sz="1200" kern="1200" dirty="0">
                <a:solidFill>
                  <a:schemeClr val="tx1"/>
                </a:solidFill>
                <a:effectLst/>
                <a:latin typeface="+mn-lt"/>
                <a:ea typeface="+mn-ea"/>
                <a:cs typeface="+mn-cs"/>
              </a:rPr>
              <a:t>An important feature for Medical Delta. Everything we do is scientifically validated and is open to everyone.</a:t>
            </a:r>
          </a:p>
          <a:p>
            <a:pPr marL="228600" indent="-228600">
              <a:buFont typeface="+mj-lt"/>
              <a:buAutoNum type="arabicPeriod"/>
            </a:pPr>
            <a:r>
              <a:rPr lang="en-US" sz="1200" b="1" kern="1200" dirty="0">
                <a:solidFill>
                  <a:schemeClr val="tx1"/>
                </a:solidFill>
                <a:effectLst/>
                <a:latin typeface="+mn-lt"/>
                <a:ea typeface="+mn-ea"/>
                <a:cs typeface="+mn-cs"/>
              </a:rPr>
              <a:t>Embedding in healthcare practice. </a:t>
            </a:r>
            <a:r>
              <a:rPr lang="en-US" sz="1200" kern="1200" dirty="0">
                <a:solidFill>
                  <a:schemeClr val="tx1"/>
                </a:solidFill>
                <a:effectLst/>
                <a:latin typeface="+mn-lt"/>
                <a:ea typeface="+mn-ea"/>
                <a:cs typeface="+mn-cs"/>
              </a:rPr>
              <a:t>In many studies, healthcare professionals or patients are closely involved - often right from the start. The universities of applied sciences, in particular, with their Living Labs, build a bridge to healthcare practice.</a:t>
            </a:r>
          </a:p>
          <a:p>
            <a:pPr marL="228600" indent="-228600">
              <a:buFont typeface="+mj-lt"/>
              <a:buAutoNum type="arabicPeriod"/>
            </a:pPr>
            <a:r>
              <a:rPr lang="en-US" sz="1200" kern="1200" dirty="0">
                <a:solidFill>
                  <a:schemeClr val="tx1"/>
                </a:solidFill>
                <a:effectLst/>
                <a:latin typeface="+mn-lt"/>
                <a:ea typeface="+mn-ea"/>
                <a:cs typeface="+mn-cs"/>
              </a:rPr>
              <a:t>The activities of Medical Delta are always </a:t>
            </a:r>
            <a:r>
              <a:rPr lang="en-US" sz="1200" b="1" kern="1200" dirty="0">
                <a:solidFill>
                  <a:schemeClr val="tx1"/>
                </a:solidFill>
                <a:effectLst/>
                <a:latin typeface="+mn-lt"/>
                <a:ea typeface="+mn-ea"/>
                <a:cs typeface="+mn-cs"/>
              </a:rPr>
              <a:t>focused on accelerating</a:t>
            </a:r>
            <a:r>
              <a:rPr lang="en-US" sz="1200" kern="1200" dirty="0">
                <a:solidFill>
                  <a:schemeClr val="tx1"/>
                </a:solidFill>
                <a:effectLst/>
                <a:latin typeface="+mn-lt"/>
                <a:ea typeface="+mn-ea"/>
                <a:cs typeface="+mn-cs"/>
              </a:rPr>
              <a:t>. Whether it is about accelerating research, accelerating the process from prototype to clinical validation or testing innovations with practice partners. Acceleration takes place in the living labs, in the interdisciplinary research consortia and in the public-private consortia projects in which scientists, practice partners and companies work together.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core values ​​form the basis since the start of Medical Delta, and will continue to be so in the coming years.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F0186F-D79E-7849-843D-54A429A770B0}" type="slidenum">
              <a:rPr lang="nl-NL" smtClean="0"/>
              <a:t>3</a:t>
            </a:fld>
            <a:endParaRPr lang="nl-NL"/>
          </a:p>
        </p:txBody>
      </p:sp>
    </p:spTree>
    <p:extLst>
      <p:ext uri="{BB962C8B-B14F-4D97-AF65-F5344CB8AC3E}">
        <p14:creationId xmlns:p14="http://schemas.microsoft.com/office/powerpoint/2010/main" val="816261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Medical Delta was founded by the three universities and two academic medical centers in South Holland. The four universities of applied sciences joined later.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Around 280 researchers from different disciplines work closely together on thirteen scientific programs. They do this with, among other things, ten Medical Delta Labs.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makes Medical Delta the hub of the Health &amp; Technology ecosystem in the delta region.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F0186F-D79E-7849-843D-54A429A770B0}" type="slidenum">
              <a:rPr lang="nl-NL" smtClean="0"/>
              <a:t>4</a:t>
            </a:fld>
            <a:endParaRPr lang="nl-NL"/>
          </a:p>
        </p:txBody>
      </p:sp>
    </p:spTree>
    <p:extLst>
      <p:ext uri="{BB962C8B-B14F-4D97-AF65-F5344CB8AC3E}">
        <p14:creationId xmlns:p14="http://schemas.microsoft.com/office/powerpoint/2010/main" val="3074541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With this approach, Medical Delta generates impact. Impact on:</a:t>
            </a:r>
          </a:p>
          <a:p>
            <a:r>
              <a:rPr lang="en-US" sz="1200" kern="1200" dirty="0">
                <a:solidFill>
                  <a:schemeClr val="tx1"/>
                </a:solidFill>
                <a:effectLst/>
                <a:latin typeface="+mn-lt"/>
                <a:ea typeface="+mn-ea"/>
                <a:cs typeface="+mn-cs"/>
              </a:rPr>
              <a:t>• people and their health.</a:t>
            </a:r>
          </a:p>
          <a:p>
            <a:r>
              <a:rPr lang="en-US" sz="1200" kern="1200" dirty="0">
                <a:solidFill>
                  <a:schemeClr val="tx1"/>
                </a:solidFill>
                <a:effectLst/>
                <a:latin typeface="+mn-lt"/>
                <a:ea typeface="+mn-ea"/>
                <a:cs typeface="+mn-cs"/>
              </a:rPr>
              <a:t>• the care as a whole and on the care professional.</a:t>
            </a:r>
          </a:p>
          <a:p>
            <a:r>
              <a:rPr lang="en-US" sz="1200" kern="1200" dirty="0">
                <a:solidFill>
                  <a:schemeClr val="tx1"/>
                </a:solidFill>
                <a:effectLst/>
                <a:latin typeface="+mn-lt"/>
                <a:ea typeface="+mn-ea"/>
                <a:cs typeface="+mn-cs"/>
              </a:rPr>
              <a:t>• scientific knowledge.</a:t>
            </a:r>
          </a:p>
          <a:p>
            <a:r>
              <a:rPr lang="en-US" sz="1200" kern="1200" dirty="0">
                <a:solidFill>
                  <a:schemeClr val="tx1"/>
                </a:solidFill>
                <a:effectLst/>
                <a:latin typeface="+mn-lt"/>
                <a:ea typeface="+mn-ea"/>
                <a:cs typeface="+mn-cs"/>
              </a:rPr>
              <a:t>• the economy of the region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the region, for the world.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short, that is what Medical Delta stands for and is committed to.</a:t>
            </a:r>
          </a:p>
        </p:txBody>
      </p:sp>
      <p:sp>
        <p:nvSpPr>
          <p:cNvPr id="4" name="Slide Number Placeholder 3"/>
          <p:cNvSpPr>
            <a:spLocks noGrp="1"/>
          </p:cNvSpPr>
          <p:nvPr>
            <p:ph type="sldNum" sz="quarter" idx="10"/>
          </p:nvPr>
        </p:nvSpPr>
        <p:spPr/>
        <p:txBody>
          <a:bodyPr/>
          <a:lstStyle/>
          <a:p>
            <a:fld id="{BAF0186F-D79E-7849-843D-54A429A770B0}" type="slidenum">
              <a:rPr lang="nl-NL" smtClean="0"/>
              <a:t>5</a:t>
            </a:fld>
            <a:endParaRPr lang="nl-NL"/>
          </a:p>
        </p:txBody>
      </p:sp>
    </p:spTree>
    <p:extLst>
      <p:ext uri="{BB962C8B-B14F-4D97-AF65-F5344CB8AC3E}">
        <p14:creationId xmlns:p14="http://schemas.microsoft.com/office/powerpoint/2010/main" val="2490225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you can add a square photo. The photo will automatically be cropped to a size of 14.69 cm high and 16.96 cm wide.</a:t>
            </a:r>
          </a:p>
          <a:p>
            <a:r>
              <a:rPr lang="en-US" dirty="0"/>
              <a:t>Click on the icon and choose from your files which photo you want to use.</a:t>
            </a:r>
          </a:p>
        </p:txBody>
      </p:sp>
      <p:sp>
        <p:nvSpPr>
          <p:cNvPr id="4" name="Slide Number Placeholder 3"/>
          <p:cNvSpPr>
            <a:spLocks noGrp="1"/>
          </p:cNvSpPr>
          <p:nvPr>
            <p:ph type="sldNum" sz="quarter" idx="10"/>
          </p:nvPr>
        </p:nvSpPr>
        <p:spPr/>
        <p:txBody>
          <a:bodyPr/>
          <a:lstStyle/>
          <a:p>
            <a:fld id="{56222679-DE16-4FD5-B46A-C53449BF15AE}" type="slidenum">
              <a:rPr lang="en-US" smtClean="0"/>
              <a:t>10</a:t>
            </a:fld>
            <a:endParaRPr lang="en-US"/>
          </a:p>
        </p:txBody>
      </p:sp>
    </p:spTree>
    <p:extLst>
      <p:ext uri="{BB962C8B-B14F-4D97-AF65-F5344CB8AC3E}">
        <p14:creationId xmlns:p14="http://schemas.microsoft.com/office/powerpoint/2010/main" val="493078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You can add a portrait photo in this slide. The photo will automatically be cropped to a size of 14.69 cm high and 9.79 cm wide (ratio 15x10 cm)</a:t>
            </a:r>
          </a:p>
          <a:p>
            <a:r>
              <a:rPr lang="en-US" dirty="0"/>
              <a:t>Click on the icon and choose from your files which photo you want to use.</a:t>
            </a:r>
          </a:p>
        </p:txBody>
      </p:sp>
      <p:sp>
        <p:nvSpPr>
          <p:cNvPr id="4" name="Slide Number Placeholder 3"/>
          <p:cNvSpPr>
            <a:spLocks noGrp="1"/>
          </p:cNvSpPr>
          <p:nvPr>
            <p:ph type="sldNum" sz="quarter" idx="10"/>
          </p:nvPr>
        </p:nvSpPr>
        <p:spPr/>
        <p:txBody>
          <a:bodyPr/>
          <a:lstStyle/>
          <a:p>
            <a:fld id="{56222679-DE16-4FD5-B46A-C53449BF15AE}" type="slidenum">
              <a:rPr lang="en-US" smtClean="0"/>
              <a:t>11</a:t>
            </a:fld>
            <a:endParaRPr lang="en-US"/>
          </a:p>
        </p:txBody>
      </p:sp>
    </p:spTree>
    <p:extLst>
      <p:ext uri="{BB962C8B-B14F-4D97-AF65-F5344CB8AC3E}">
        <p14:creationId xmlns:p14="http://schemas.microsoft.com/office/powerpoint/2010/main" val="1271880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 this slide you can add a full-frame landscape photo. The photo will automatically be cropped to a size of 14.69 cm high and 33.87 cm wide.</a:t>
            </a:r>
          </a:p>
          <a:p>
            <a:r>
              <a:rPr lang="en-US" dirty="0"/>
              <a:t>Click on the icon and choose from your files which photo you want to use.</a:t>
            </a:r>
          </a:p>
        </p:txBody>
      </p:sp>
      <p:sp>
        <p:nvSpPr>
          <p:cNvPr id="4" name="Slide Number Placeholder 3"/>
          <p:cNvSpPr>
            <a:spLocks noGrp="1"/>
          </p:cNvSpPr>
          <p:nvPr>
            <p:ph type="sldNum" sz="quarter" idx="10"/>
          </p:nvPr>
        </p:nvSpPr>
        <p:spPr/>
        <p:txBody>
          <a:bodyPr/>
          <a:lstStyle/>
          <a:p>
            <a:fld id="{56222679-DE16-4FD5-B46A-C53449BF15AE}" type="slidenum">
              <a:rPr lang="en-US" smtClean="0"/>
              <a:t>12</a:t>
            </a:fld>
            <a:endParaRPr lang="en-US"/>
          </a:p>
        </p:txBody>
      </p:sp>
    </p:spTree>
    <p:extLst>
      <p:ext uri="{BB962C8B-B14F-4D97-AF65-F5344CB8AC3E}">
        <p14:creationId xmlns:p14="http://schemas.microsoft.com/office/powerpoint/2010/main" val="3290156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add 4 horizontal photos in this slide. The photo will automatically be cropped to a size of 7.3 cm high and 16.89 cm wide.</a:t>
            </a:r>
          </a:p>
          <a:p>
            <a:r>
              <a:rPr lang="en-US" dirty="0"/>
              <a:t>Click on the icon and choose from your files which photo you want to use.</a:t>
            </a:r>
          </a:p>
          <a:p>
            <a:endParaRPr lang="en-US" dirty="0"/>
          </a:p>
        </p:txBody>
      </p:sp>
      <p:sp>
        <p:nvSpPr>
          <p:cNvPr id="4" name="Slide Number Placeholder 3"/>
          <p:cNvSpPr>
            <a:spLocks noGrp="1"/>
          </p:cNvSpPr>
          <p:nvPr>
            <p:ph type="sldNum" sz="quarter" idx="10"/>
          </p:nvPr>
        </p:nvSpPr>
        <p:spPr/>
        <p:txBody>
          <a:bodyPr/>
          <a:lstStyle/>
          <a:p>
            <a:fld id="{56222679-DE16-4FD5-B46A-C53449BF15AE}" type="slidenum">
              <a:rPr lang="en-US" smtClean="0"/>
              <a:t>13</a:t>
            </a:fld>
            <a:endParaRPr lang="en-US"/>
          </a:p>
        </p:txBody>
      </p:sp>
    </p:spTree>
    <p:extLst>
      <p:ext uri="{BB962C8B-B14F-4D97-AF65-F5344CB8AC3E}">
        <p14:creationId xmlns:p14="http://schemas.microsoft.com/office/powerpoint/2010/main" val="21738660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
    <p:bg>
      <p:bgRef idx="1001">
        <a:schemeClr val="bg1"/>
      </p:bgRef>
    </p:bg>
    <p:spTree>
      <p:nvGrpSpPr>
        <p:cNvPr id="1" name=""/>
        <p:cNvGrpSpPr/>
        <p:nvPr/>
      </p:nvGrpSpPr>
      <p:grpSpPr>
        <a:xfrm>
          <a:off x="0" y="0"/>
          <a:ext cx="0" cy="0"/>
          <a:chOff x="0" y="0"/>
          <a:chExt cx="0" cy="0"/>
        </a:xfrm>
      </p:grpSpPr>
      <p:sp>
        <p:nvSpPr>
          <p:cNvPr id="12" name="Rechthoek 5"/>
          <p:cNvSpPr/>
          <p:nvPr userDrawn="1"/>
        </p:nvSpPr>
        <p:spPr>
          <a:xfrm>
            <a:off x="-1" y="4664147"/>
            <a:ext cx="12195475" cy="1264986"/>
          </a:xfrm>
          <a:prstGeom prst="rect">
            <a:avLst/>
          </a:prstGeom>
          <a:solidFill>
            <a:srgbClr val="E71D7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chemeClr val="accent1"/>
              </a:solidFill>
            </a:endParaRPr>
          </a:p>
        </p:txBody>
      </p:sp>
      <p:pic>
        <p:nvPicPr>
          <p:cNvPr id="13"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01442" y="4659346"/>
            <a:ext cx="594033" cy="445525"/>
          </a:xfrm>
          <a:prstGeom prst="rect">
            <a:avLst/>
          </a:prstGeom>
        </p:spPr>
      </p:pic>
      <p:sp>
        <p:nvSpPr>
          <p:cNvPr id="14" name="Rechthoek 7"/>
          <p:cNvSpPr/>
          <p:nvPr userDrawn="1"/>
        </p:nvSpPr>
        <p:spPr>
          <a:xfrm>
            <a:off x="0" y="5883415"/>
            <a:ext cx="12193200" cy="91437"/>
          </a:xfrm>
          <a:prstGeom prst="rect">
            <a:avLst/>
          </a:prstGeom>
          <a:solidFill>
            <a:srgbClr val="9E004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rgbClr val="B10054"/>
              </a:solidFill>
            </a:endParaRPr>
          </a:p>
        </p:txBody>
      </p:sp>
      <p:sp>
        <p:nvSpPr>
          <p:cNvPr id="6" name="Tijdelijke aanduiding voor tekst 18"/>
          <p:cNvSpPr>
            <a:spLocks noGrp="1"/>
          </p:cNvSpPr>
          <p:nvPr>
            <p:ph type="body" sz="quarter" idx="10" hasCustomPrompt="1"/>
          </p:nvPr>
        </p:nvSpPr>
        <p:spPr>
          <a:xfrm>
            <a:off x="1295400" y="4683985"/>
            <a:ext cx="9601200" cy="1153712"/>
          </a:xfrm>
          <a:prstGeom prst="rect">
            <a:avLst/>
          </a:prstGeom>
        </p:spPr>
        <p:txBody>
          <a:bodyPr anchor="ctr" anchorCtr="0">
            <a:normAutofit/>
          </a:bodyPr>
          <a:lstStyle>
            <a:lvl1pPr marL="0" indent="0" algn="ctr">
              <a:buNone/>
              <a:defRPr sz="2800" b="1" spc="100" baseline="0">
                <a:solidFill>
                  <a:schemeClr val="bg1"/>
                </a:solidFill>
              </a:defRPr>
            </a:lvl1pPr>
          </a:lstStyle>
          <a:p>
            <a:pPr lvl="0"/>
            <a:r>
              <a:rPr lang="nl-NL" dirty="0" err="1"/>
              <a:t>Title</a:t>
            </a:r>
            <a:r>
              <a:rPr lang="nl-NL" dirty="0"/>
              <a:t> </a:t>
            </a:r>
            <a:r>
              <a:rPr lang="nl-NL" dirty="0" err="1"/>
              <a:t>presentation</a:t>
            </a:r>
            <a:br>
              <a:rPr lang="nl-NL" dirty="0"/>
            </a:br>
            <a:r>
              <a:rPr lang="nl-NL" dirty="0"/>
              <a:t>Name speaker</a:t>
            </a:r>
          </a:p>
        </p:txBody>
      </p:sp>
      <p:pic>
        <p:nvPicPr>
          <p:cNvPr id="8" name="Afbeelding 2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54718" y="781879"/>
            <a:ext cx="3682563" cy="1442337"/>
          </a:xfrm>
          <a:prstGeom prst="rect">
            <a:avLst/>
          </a:prstGeom>
        </p:spPr>
      </p:pic>
    </p:spTree>
    <p:extLst>
      <p:ext uri="{BB962C8B-B14F-4D97-AF65-F5344CB8AC3E}">
        <p14:creationId xmlns:p14="http://schemas.microsoft.com/office/powerpoint/2010/main" val="13012300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Opening">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hthoek 5"/>
          <p:cNvSpPr/>
          <p:nvPr userDrawn="1"/>
        </p:nvSpPr>
        <p:spPr>
          <a:xfrm>
            <a:off x="-1" y="4664147"/>
            <a:ext cx="12195475" cy="1264986"/>
          </a:xfrm>
          <a:prstGeom prst="rect">
            <a:avLst/>
          </a:prstGeom>
          <a:solidFill>
            <a:srgbClr val="E71D7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chemeClr val="accent1"/>
              </a:solidFill>
            </a:endParaRPr>
          </a:p>
        </p:txBody>
      </p:sp>
      <p:pic>
        <p:nvPicPr>
          <p:cNvPr id="13" name="Afbeelding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601442" y="4659346"/>
            <a:ext cx="594033" cy="445525"/>
          </a:xfrm>
          <a:prstGeom prst="rect">
            <a:avLst/>
          </a:prstGeom>
        </p:spPr>
      </p:pic>
      <p:sp>
        <p:nvSpPr>
          <p:cNvPr id="14" name="Rechthoek 7"/>
          <p:cNvSpPr/>
          <p:nvPr userDrawn="1"/>
        </p:nvSpPr>
        <p:spPr>
          <a:xfrm>
            <a:off x="0" y="5883415"/>
            <a:ext cx="12193200" cy="91437"/>
          </a:xfrm>
          <a:prstGeom prst="rect">
            <a:avLst/>
          </a:prstGeom>
          <a:solidFill>
            <a:srgbClr val="9E004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rgbClr val="B10054"/>
              </a:solidFill>
            </a:endParaRPr>
          </a:p>
        </p:txBody>
      </p:sp>
      <p:sp>
        <p:nvSpPr>
          <p:cNvPr id="6" name="Tijdelijke aanduiding voor tekst 18"/>
          <p:cNvSpPr>
            <a:spLocks noGrp="1"/>
          </p:cNvSpPr>
          <p:nvPr>
            <p:ph type="body" sz="quarter" idx="10" hasCustomPrompt="1"/>
          </p:nvPr>
        </p:nvSpPr>
        <p:spPr>
          <a:xfrm>
            <a:off x="1295400" y="4683985"/>
            <a:ext cx="9601200" cy="1153712"/>
          </a:xfrm>
          <a:prstGeom prst="rect">
            <a:avLst/>
          </a:prstGeom>
        </p:spPr>
        <p:txBody>
          <a:bodyPr anchor="ctr" anchorCtr="0">
            <a:normAutofit/>
          </a:bodyPr>
          <a:lstStyle>
            <a:lvl1pPr marL="0" indent="0" algn="ctr">
              <a:buNone/>
              <a:defRPr sz="2800" b="1" spc="100" baseline="0">
                <a:solidFill>
                  <a:schemeClr val="bg1"/>
                </a:solidFill>
              </a:defRPr>
            </a:lvl1pPr>
          </a:lstStyle>
          <a:p>
            <a:pPr lvl="0"/>
            <a:r>
              <a:rPr lang="nl-NL" dirty="0" err="1"/>
              <a:t>Thank</a:t>
            </a:r>
            <a:r>
              <a:rPr lang="nl-NL" dirty="0"/>
              <a:t> </a:t>
            </a:r>
            <a:r>
              <a:rPr lang="nl-NL" dirty="0" err="1"/>
              <a:t>you</a:t>
            </a:r>
            <a:endParaRPr lang="nl-NL" dirty="0"/>
          </a:p>
        </p:txBody>
      </p:sp>
      <p:pic>
        <p:nvPicPr>
          <p:cNvPr id="8" name="Afbeelding 20"/>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254718" y="781879"/>
            <a:ext cx="3682563" cy="1442337"/>
          </a:xfrm>
          <a:prstGeom prst="rect">
            <a:avLst/>
          </a:prstGeom>
        </p:spPr>
      </p:pic>
    </p:spTree>
    <p:extLst>
      <p:ext uri="{BB962C8B-B14F-4D97-AF65-F5344CB8AC3E}">
        <p14:creationId xmlns:p14="http://schemas.microsoft.com/office/powerpoint/2010/main" val="339236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ekst_breed">
    <p:spTree>
      <p:nvGrpSpPr>
        <p:cNvPr id="1" name=""/>
        <p:cNvGrpSpPr/>
        <p:nvPr/>
      </p:nvGrpSpPr>
      <p:grpSpPr>
        <a:xfrm>
          <a:off x="0" y="0"/>
          <a:ext cx="0" cy="0"/>
          <a:chOff x="0" y="0"/>
          <a:chExt cx="0" cy="0"/>
        </a:xfrm>
      </p:grpSpPr>
      <p:sp>
        <p:nvSpPr>
          <p:cNvPr id="4" name="Rechthoek 3"/>
          <p:cNvSpPr/>
          <p:nvPr userDrawn="1"/>
        </p:nvSpPr>
        <p:spPr>
          <a:xfrm>
            <a:off x="3" y="1206709"/>
            <a:ext cx="12191997" cy="52912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0" name="Tijdelijke aanduiding voor tekst 20"/>
          <p:cNvSpPr>
            <a:spLocks noGrp="1"/>
          </p:cNvSpPr>
          <p:nvPr>
            <p:ph type="body" sz="quarter" idx="15" hasCustomPrompt="1"/>
          </p:nvPr>
        </p:nvSpPr>
        <p:spPr>
          <a:xfrm>
            <a:off x="399600" y="1522800"/>
            <a:ext cx="11448000" cy="4680000"/>
          </a:xfrm>
          <a:prstGeom prst="rect">
            <a:avLst/>
          </a:prstGeom>
        </p:spPr>
        <p:txBody>
          <a:bodyPr wrap="square" lIns="90000">
            <a:noAutofit/>
          </a:bodyPr>
          <a:lstStyle>
            <a:lvl1pPr marL="0" indent="0">
              <a:buFontTx/>
              <a:buNone/>
              <a:defRPr sz="2000" spc="100" baseline="0">
                <a:solidFill>
                  <a:schemeClr val="tx1">
                    <a:lumMod val="75000"/>
                    <a:lumOff val="25000"/>
                  </a:schemeClr>
                </a:solidFill>
              </a:defRPr>
            </a:lvl1pPr>
          </a:lstStyle>
          <a:p>
            <a:pPr lvl="0"/>
            <a:r>
              <a:rPr lang="nl-NL" dirty="0" err="1"/>
              <a:t>Text</a:t>
            </a:r>
            <a:endParaRPr lang="nl-NL" dirty="0"/>
          </a:p>
        </p:txBody>
      </p:sp>
      <p:sp>
        <p:nvSpPr>
          <p:cNvPr id="6" name="Tijdelijke aanduiding voor tekst 18"/>
          <p:cNvSpPr>
            <a:spLocks noGrp="1"/>
          </p:cNvSpPr>
          <p:nvPr>
            <p:ph type="body" sz="quarter" idx="10" hasCustomPrompt="1"/>
          </p:nvPr>
        </p:nvSpPr>
        <p:spPr>
          <a:xfrm>
            <a:off x="397823" y="260386"/>
            <a:ext cx="10010899" cy="641488"/>
          </a:xfrm>
          <a:prstGeom prst="rect">
            <a:avLst/>
          </a:prstGeom>
        </p:spPr>
        <p:txBody>
          <a:bodyPr anchor="ctr">
            <a:normAutofit/>
          </a:bodyPr>
          <a:lstStyle>
            <a:lvl1pPr marL="0" indent="0" algn="l">
              <a:buNone/>
              <a:defRPr sz="2800" b="1" spc="100" baseline="0">
                <a:solidFill>
                  <a:srgbClr val="ED217D"/>
                </a:solidFill>
              </a:defRPr>
            </a:lvl1pPr>
          </a:lstStyle>
          <a:p>
            <a:pPr lvl="0"/>
            <a:r>
              <a:rPr lang="nl-NL" dirty="0" err="1"/>
              <a:t>Title</a:t>
            </a:r>
            <a:endParaRPr lang="nl-NL" dirty="0"/>
          </a:p>
        </p:txBody>
      </p:sp>
    </p:spTree>
    <p:extLst>
      <p:ext uri="{BB962C8B-B14F-4D97-AF65-F5344CB8AC3E}">
        <p14:creationId xmlns:p14="http://schemas.microsoft.com/office/powerpoint/2010/main" val="3741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ekst_breed_met-bullets">
    <p:spTree>
      <p:nvGrpSpPr>
        <p:cNvPr id="1" name=""/>
        <p:cNvGrpSpPr/>
        <p:nvPr/>
      </p:nvGrpSpPr>
      <p:grpSpPr>
        <a:xfrm>
          <a:off x="0" y="0"/>
          <a:ext cx="0" cy="0"/>
          <a:chOff x="0" y="0"/>
          <a:chExt cx="0" cy="0"/>
        </a:xfrm>
      </p:grpSpPr>
      <p:sp>
        <p:nvSpPr>
          <p:cNvPr id="4" name="Rechthoek 3"/>
          <p:cNvSpPr/>
          <p:nvPr userDrawn="1"/>
        </p:nvSpPr>
        <p:spPr>
          <a:xfrm>
            <a:off x="3" y="1206709"/>
            <a:ext cx="12191997" cy="52912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dirty="0"/>
          </a:p>
        </p:txBody>
      </p:sp>
      <p:sp>
        <p:nvSpPr>
          <p:cNvPr id="20" name="Tijdelijke aanduiding voor tekst 20"/>
          <p:cNvSpPr>
            <a:spLocks noGrp="1"/>
          </p:cNvSpPr>
          <p:nvPr>
            <p:ph type="body" sz="quarter" idx="15" hasCustomPrompt="1"/>
          </p:nvPr>
        </p:nvSpPr>
        <p:spPr>
          <a:xfrm>
            <a:off x="399600" y="1522800"/>
            <a:ext cx="11448000" cy="4680000"/>
          </a:xfrm>
          <a:prstGeom prst="rect">
            <a:avLst/>
          </a:prstGeom>
        </p:spPr>
        <p:txBody>
          <a:bodyPr wrap="square" lIns="90000">
            <a:noAutofit/>
          </a:bodyPr>
          <a:lstStyle>
            <a:lvl1pPr marL="228600" marR="0" indent="-228600" algn="l" defTabSz="914400" rtl="0" eaLnBrk="1" fontAlgn="auto" latinLnBrk="0" hangingPunct="1">
              <a:lnSpc>
                <a:spcPct val="90000"/>
              </a:lnSpc>
              <a:spcBef>
                <a:spcPts val="1000"/>
              </a:spcBef>
              <a:spcAft>
                <a:spcPts val="0"/>
              </a:spcAft>
              <a:buClrTx/>
              <a:buSzTx/>
              <a:buFontTx/>
              <a:buBlip>
                <a:blip r:embed="rId2"/>
              </a:buBlip>
              <a:tabLst/>
              <a:defRPr sz="1800" spc="100" baseline="0">
                <a:solidFill>
                  <a:schemeClr val="tx1">
                    <a:lumMod val="75000"/>
                    <a:lumOff val="25000"/>
                  </a:schemeClr>
                </a:solidFill>
              </a:defRPr>
            </a:lvl1pPr>
          </a:lstStyle>
          <a:p>
            <a:pPr lvl="0"/>
            <a:r>
              <a:rPr lang="nl-NL" dirty="0"/>
              <a:t>Summary</a:t>
            </a:r>
          </a:p>
          <a:p>
            <a:pPr lvl="0"/>
            <a:endParaRPr lang="nl-NL" dirty="0"/>
          </a:p>
          <a:p>
            <a:pPr lvl="0"/>
            <a:r>
              <a:rPr lang="nl-NL" dirty="0"/>
              <a:t>Summary</a:t>
            </a:r>
          </a:p>
          <a:p>
            <a:pPr lvl="0"/>
            <a:endParaRPr lang="nl-NL" dirty="0"/>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lang="nl-NL" dirty="0"/>
              <a:t>Summary</a:t>
            </a:r>
          </a:p>
          <a:p>
            <a:pPr lvl="0"/>
            <a:endParaRPr lang="nl-NL" dirty="0"/>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lang="nl-NL" dirty="0"/>
              <a:t>Summary</a:t>
            </a:r>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endParaRPr lang="nl-NL" dirty="0"/>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lang="nl-NL" dirty="0"/>
              <a:t>Summary</a:t>
            </a:r>
          </a:p>
          <a:p>
            <a:pPr lvl="0"/>
            <a:endParaRPr lang="nl-NL" dirty="0"/>
          </a:p>
        </p:txBody>
      </p:sp>
      <p:sp>
        <p:nvSpPr>
          <p:cNvPr id="5" name="Tijdelijke aanduiding voor tekst 18"/>
          <p:cNvSpPr>
            <a:spLocks noGrp="1"/>
          </p:cNvSpPr>
          <p:nvPr>
            <p:ph type="body" sz="quarter" idx="10" hasCustomPrompt="1"/>
          </p:nvPr>
        </p:nvSpPr>
        <p:spPr>
          <a:xfrm>
            <a:off x="397823" y="260386"/>
            <a:ext cx="10010899" cy="641488"/>
          </a:xfrm>
          <a:prstGeom prst="rect">
            <a:avLst/>
          </a:prstGeom>
        </p:spPr>
        <p:txBody>
          <a:bodyPr anchor="ctr">
            <a:normAutofit/>
          </a:bodyPr>
          <a:lstStyle>
            <a:lvl1pPr marL="0" indent="0" algn="l">
              <a:buNone/>
              <a:defRPr sz="2800" b="1" spc="100" baseline="0">
                <a:solidFill>
                  <a:srgbClr val="ED217D"/>
                </a:solidFill>
              </a:defRPr>
            </a:lvl1pPr>
          </a:lstStyle>
          <a:p>
            <a:pPr lvl="0"/>
            <a:r>
              <a:rPr lang="nl-NL" dirty="0" err="1"/>
              <a:t>Title</a:t>
            </a:r>
            <a:endParaRPr lang="nl-NL" dirty="0"/>
          </a:p>
        </p:txBody>
      </p:sp>
    </p:spTree>
    <p:extLst>
      <p:ext uri="{BB962C8B-B14F-4D97-AF65-F5344CB8AC3E}">
        <p14:creationId xmlns:p14="http://schemas.microsoft.com/office/powerpoint/2010/main" val="164060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art_Medical_Delta">
    <p:spTree>
      <p:nvGrpSpPr>
        <p:cNvPr id="1" name=""/>
        <p:cNvGrpSpPr/>
        <p:nvPr/>
      </p:nvGrpSpPr>
      <p:grpSpPr>
        <a:xfrm>
          <a:off x="0" y="0"/>
          <a:ext cx="0" cy="0"/>
          <a:chOff x="0" y="0"/>
          <a:chExt cx="0" cy="0"/>
        </a:xfrm>
      </p:grpSpPr>
      <p:sp>
        <p:nvSpPr>
          <p:cNvPr id="5" name="Tijdelijke aanduiding voor tekst 18"/>
          <p:cNvSpPr>
            <a:spLocks noGrp="1"/>
          </p:cNvSpPr>
          <p:nvPr>
            <p:ph type="body" sz="quarter" idx="10" hasCustomPrompt="1"/>
          </p:nvPr>
        </p:nvSpPr>
        <p:spPr>
          <a:xfrm>
            <a:off x="397823" y="260386"/>
            <a:ext cx="10010899" cy="641488"/>
          </a:xfrm>
          <a:prstGeom prst="rect">
            <a:avLst/>
          </a:prstGeom>
        </p:spPr>
        <p:txBody>
          <a:bodyPr anchor="ctr">
            <a:normAutofit/>
          </a:bodyPr>
          <a:lstStyle>
            <a:lvl1pPr marL="0" indent="0" algn="l">
              <a:buNone/>
              <a:defRPr sz="2800" b="1" spc="100" baseline="0">
                <a:solidFill>
                  <a:srgbClr val="ED217D"/>
                </a:solidFill>
              </a:defRPr>
            </a:lvl1pPr>
          </a:lstStyle>
          <a:p>
            <a:pPr lvl="0"/>
            <a:r>
              <a:rPr lang="nl-NL" dirty="0"/>
              <a:t>Map</a:t>
            </a:r>
          </a:p>
        </p:txBody>
      </p:sp>
      <p:sp>
        <p:nvSpPr>
          <p:cNvPr id="6" name="Rectangle 1"/>
          <p:cNvSpPr/>
          <p:nvPr userDrawn="1"/>
        </p:nvSpPr>
        <p:spPr>
          <a:xfrm>
            <a:off x="-4798" y="1203974"/>
            <a:ext cx="2568296" cy="5299200"/>
          </a:xfrm>
          <a:prstGeom prst="rect">
            <a:avLst/>
          </a:prstGeom>
          <a:solidFill>
            <a:srgbClr val="B11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63498" y="1203974"/>
            <a:ext cx="6360953" cy="5299200"/>
          </a:xfrm>
          <a:prstGeom prst="rect">
            <a:avLst/>
          </a:prstGeom>
        </p:spPr>
      </p:pic>
    </p:spTree>
    <p:extLst>
      <p:ext uri="{BB962C8B-B14F-4D97-AF65-F5344CB8AC3E}">
        <p14:creationId xmlns:p14="http://schemas.microsoft.com/office/powerpoint/2010/main" val="167280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Medical Delta overzicht programma's">
    <p:spTree>
      <p:nvGrpSpPr>
        <p:cNvPr id="1" name=""/>
        <p:cNvGrpSpPr/>
        <p:nvPr/>
      </p:nvGrpSpPr>
      <p:grpSpPr>
        <a:xfrm>
          <a:off x="0" y="0"/>
          <a:ext cx="0" cy="0"/>
          <a:chOff x="0" y="0"/>
          <a:chExt cx="0" cy="0"/>
        </a:xfrm>
      </p:grpSpPr>
      <p:sp>
        <p:nvSpPr>
          <p:cNvPr id="56" name="Text Placeholder 6">
            <a:extLst>
              <a:ext uri="{FF2B5EF4-FFF2-40B4-BE49-F238E27FC236}">
                <a16:creationId xmlns:a16="http://schemas.microsoft.com/office/drawing/2014/main" id="{4AF3EFFE-CD75-324B-BD82-1A323DFE0EF5}"/>
              </a:ext>
            </a:extLst>
          </p:cNvPr>
          <p:cNvSpPr txBox="1">
            <a:spLocks/>
          </p:cNvSpPr>
          <p:nvPr userDrawn="1"/>
        </p:nvSpPr>
        <p:spPr>
          <a:xfrm>
            <a:off x="1403751" y="2916340"/>
            <a:ext cx="6665260" cy="1544709"/>
          </a:xfrm>
          <a:prstGeom prst="rect">
            <a:avLst/>
          </a:prstGeom>
        </p:spPr>
        <p:txBody>
          <a:bodyPr vert="horz" wrap="square" lIns="90000" tIns="45720" rIns="91440" bIns="45720" rtlCol="0">
            <a:noAutofit/>
          </a:bodyPr>
          <a:lstStyle>
            <a:lvl1pPr marL="0" indent="0" algn="l" defTabSz="914400" rtl="0" eaLnBrk="1" latinLnBrk="0" hangingPunct="1">
              <a:lnSpc>
                <a:spcPct val="90000"/>
              </a:lnSpc>
              <a:spcBef>
                <a:spcPts val="1000"/>
              </a:spcBef>
              <a:buFontTx/>
              <a:buNone/>
              <a:defRPr sz="1400" kern="1200" spc="1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1300" kern="1200" spc="100" baseline="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1200" kern="1200" spc="100" baseline="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100" kern="1200" spc="100" baseline="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100" kern="1200" spc="100" baseline="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100" dirty="0">
              <a:solidFill>
                <a:schemeClr val="tx1"/>
              </a:solidFill>
            </a:endParaRPr>
          </a:p>
        </p:txBody>
      </p:sp>
      <p:sp>
        <p:nvSpPr>
          <p:cNvPr id="58" name="Text Placeholder 6">
            <a:extLst>
              <a:ext uri="{FF2B5EF4-FFF2-40B4-BE49-F238E27FC236}">
                <a16:creationId xmlns:a16="http://schemas.microsoft.com/office/drawing/2014/main" id="{72439C1E-FE7F-174D-A6AA-930ED147DD07}"/>
              </a:ext>
            </a:extLst>
          </p:cNvPr>
          <p:cNvSpPr txBox="1">
            <a:spLocks/>
          </p:cNvSpPr>
          <p:nvPr userDrawn="1"/>
        </p:nvSpPr>
        <p:spPr>
          <a:xfrm>
            <a:off x="1403751" y="5591175"/>
            <a:ext cx="8305881" cy="854931"/>
          </a:xfrm>
          <a:prstGeom prst="rect">
            <a:avLst/>
          </a:prstGeom>
        </p:spPr>
        <p:txBody>
          <a:bodyPr vert="horz" wrap="square" lIns="90000" tIns="45720" rIns="91440" bIns="45720" rtlCol="0">
            <a:noAutofit/>
          </a:bodyPr>
          <a:lstStyle>
            <a:lvl1pPr marL="0" indent="0" algn="l" defTabSz="914400" rtl="0" eaLnBrk="1" latinLnBrk="0" hangingPunct="1">
              <a:lnSpc>
                <a:spcPct val="90000"/>
              </a:lnSpc>
              <a:spcBef>
                <a:spcPts val="1000"/>
              </a:spcBef>
              <a:buFontTx/>
              <a:buNone/>
              <a:defRPr sz="1400" kern="1200" spc="1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1300" kern="1200" spc="100" baseline="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1200" kern="1200" spc="100" baseline="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100" kern="1200" spc="100" baseline="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100" kern="1200" spc="100" baseline="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100" dirty="0">
              <a:solidFill>
                <a:schemeClr val="tx1"/>
              </a:solidFill>
            </a:endParaRPr>
          </a:p>
        </p:txBody>
      </p:sp>
      <p:sp>
        <p:nvSpPr>
          <p:cNvPr id="29" name="Text Placeholder 6">
            <a:extLst>
              <a:ext uri="{FF2B5EF4-FFF2-40B4-BE49-F238E27FC236}">
                <a16:creationId xmlns:a16="http://schemas.microsoft.com/office/drawing/2014/main" id="{4AF3EFFE-CD75-324B-BD82-1A323DFE0EF5}"/>
              </a:ext>
            </a:extLst>
          </p:cNvPr>
          <p:cNvSpPr txBox="1">
            <a:spLocks/>
          </p:cNvSpPr>
          <p:nvPr userDrawn="1"/>
        </p:nvSpPr>
        <p:spPr>
          <a:xfrm>
            <a:off x="1403751" y="2916340"/>
            <a:ext cx="6665260" cy="1544709"/>
          </a:xfrm>
          <a:prstGeom prst="rect">
            <a:avLst/>
          </a:prstGeom>
        </p:spPr>
        <p:txBody>
          <a:bodyPr vert="horz" wrap="square" lIns="90000" tIns="45720" rIns="91440" bIns="45720" rtlCol="0">
            <a:noAutofit/>
          </a:bodyPr>
          <a:lstStyle>
            <a:lvl1pPr marL="0" indent="0" algn="l" defTabSz="914400" rtl="0" eaLnBrk="1" latinLnBrk="0" hangingPunct="1">
              <a:lnSpc>
                <a:spcPct val="90000"/>
              </a:lnSpc>
              <a:spcBef>
                <a:spcPts val="1000"/>
              </a:spcBef>
              <a:buFontTx/>
              <a:buNone/>
              <a:defRPr sz="1400" kern="1200" spc="1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1300" kern="1200" spc="100" baseline="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1200" kern="1200" spc="100" baseline="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100" kern="1200" spc="100" baseline="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100" kern="1200" spc="100" baseline="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100" dirty="0">
              <a:solidFill>
                <a:schemeClr val="tx1"/>
              </a:solidFill>
            </a:endParaRPr>
          </a:p>
        </p:txBody>
      </p:sp>
      <p:sp>
        <p:nvSpPr>
          <p:cNvPr id="30" name="Text Placeholder 6">
            <a:extLst>
              <a:ext uri="{FF2B5EF4-FFF2-40B4-BE49-F238E27FC236}">
                <a16:creationId xmlns:a16="http://schemas.microsoft.com/office/drawing/2014/main" id="{DC227521-2DAA-1749-9351-EBFCC0AC0832}"/>
              </a:ext>
            </a:extLst>
          </p:cNvPr>
          <p:cNvSpPr txBox="1">
            <a:spLocks/>
          </p:cNvSpPr>
          <p:nvPr userDrawn="1"/>
        </p:nvSpPr>
        <p:spPr>
          <a:xfrm>
            <a:off x="1403751" y="4435503"/>
            <a:ext cx="8823536" cy="693408"/>
          </a:xfrm>
          <a:prstGeom prst="rect">
            <a:avLst/>
          </a:prstGeom>
        </p:spPr>
        <p:txBody>
          <a:bodyPr vert="horz" wrap="square" lIns="90000" tIns="45720" rIns="91440" bIns="45720" rtlCol="0">
            <a:noAutofit/>
          </a:bodyPr>
          <a:lstStyle>
            <a:lvl1pPr marL="0" indent="0" algn="l" defTabSz="914400" rtl="0" eaLnBrk="1" latinLnBrk="0" hangingPunct="1">
              <a:lnSpc>
                <a:spcPct val="90000"/>
              </a:lnSpc>
              <a:spcBef>
                <a:spcPts val="1000"/>
              </a:spcBef>
              <a:buFontTx/>
              <a:buNone/>
              <a:defRPr sz="1400" kern="1200" spc="1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1300" kern="1200" spc="100" baseline="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1200" kern="1200" spc="100" baseline="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100" kern="1200" spc="100" baseline="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100" kern="1200" spc="100" baseline="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100" dirty="0"/>
          </a:p>
        </p:txBody>
      </p:sp>
      <p:sp>
        <p:nvSpPr>
          <p:cNvPr id="31" name="Text Placeholder 6">
            <a:extLst>
              <a:ext uri="{FF2B5EF4-FFF2-40B4-BE49-F238E27FC236}">
                <a16:creationId xmlns:a16="http://schemas.microsoft.com/office/drawing/2014/main" id="{72439C1E-FE7F-174D-A6AA-930ED147DD07}"/>
              </a:ext>
            </a:extLst>
          </p:cNvPr>
          <p:cNvSpPr txBox="1">
            <a:spLocks/>
          </p:cNvSpPr>
          <p:nvPr userDrawn="1"/>
        </p:nvSpPr>
        <p:spPr>
          <a:xfrm>
            <a:off x="1403751" y="5591175"/>
            <a:ext cx="8305881" cy="854931"/>
          </a:xfrm>
          <a:prstGeom prst="rect">
            <a:avLst/>
          </a:prstGeom>
        </p:spPr>
        <p:txBody>
          <a:bodyPr vert="horz" wrap="square" lIns="90000" tIns="45720" rIns="91440" bIns="45720" rtlCol="0">
            <a:noAutofit/>
          </a:bodyPr>
          <a:lstStyle>
            <a:lvl1pPr marL="0" indent="0" algn="l" defTabSz="914400" rtl="0" eaLnBrk="1" latinLnBrk="0" hangingPunct="1">
              <a:lnSpc>
                <a:spcPct val="90000"/>
              </a:lnSpc>
              <a:spcBef>
                <a:spcPts val="1000"/>
              </a:spcBef>
              <a:buFontTx/>
              <a:buNone/>
              <a:defRPr sz="1400" kern="1200" spc="1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1300" kern="1200" spc="100" baseline="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1200" kern="1200" spc="100" baseline="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100" kern="1200" spc="100" baseline="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100" kern="1200" spc="100" baseline="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100" dirty="0">
              <a:solidFill>
                <a:schemeClr val="tx1"/>
              </a:solidFill>
            </a:endParaRPr>
          </a:p>
        </p:txBody>
      </p:sp>
      <p:sp>
        <p:nvSpPr>
          <p:cNvPr id="25" name="Rechthoek 24"/>
          <p:cNvSpPr/>
          <p:nvPr userDrawn="1"/>
        </p:nvSpPr>
        <p:spPr>
          <a:xfrm>
            <a:off x="-4797" y="1211770"/>
            <a:ext cx="12196797" cy="52912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42" name="Rechthoek 20">
            <a:extLst>
              <a:ext uri="{FF2B5EF4-FFF2-40B4-BE49-F238E27FC236}">
                <a16:creationId xmlns:a16="http://schemas.microsoft.com/office/drawing/2014/main" id="{9BB283C3-5F5E-2944-BD1F-5C6EE634AF98}"/>
              </a:ext>
            </a:extLst>
          </p:cNvPr>
          <p:cNvSpPr/>
          <p:nvPr userDrawn="1"/>
        </p:nvSpPr>
        <p:spPr>
          <a:xfrm>
            <a:off x="912344" y="5058009"/>
            <a:ext cx="9497176" cy="1355492"/>
          </a:xfrm>
          <a:prstGeom prst="rect">
            <a:avLst/>
          </a:prstGeom>
          <a:solidFill>
            <a:schemeClr val="bg1"/>
          </a:solidFill>
          <a:ln w="12700">
            <a:solidFill>
              <a:srgbClr val="ED21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a:p>
        </p:txBody>
      </p:sp>
      <p:sp>
        <p:nvSpPr>
          <p:cNvPr id="43" name="Rechthoek 11">
            <a:extLst>
              <a:ext uri="{FF2B5EF4-FFF2-40B4-BE49-F238E27FC236}">
                <a16:creationId xmlns:a16="http://schemas.microsoft.com/office/drawing/2014/main" id="{5B8BCCB4-5642-E84F-A046-2E45AA6C4A13}"/>
              </a:ext>
            </a:extLst>
          </p:cNvPr>
          <p:cNvSpPr/>
          <p:nvPr userDrawn="1"/>
        </p:nvSpPr>
        <p:spPr>
          <a:xfrm>
            <a:off x="912345" y="2436309"/>
            <a:ext cx="9498620" cy="1611196"/>
          </a:xfrm>
          <a:prstGeom prst="rect">
            <a:avLst/>
          </a:prstGeom>
          <a:solidFill>
            <a:schemeClr val="bg1"/>
          </a:solidFill>
          <a:ln w="12700">
            <a:solidFill>
              <a:srgbClr val="ED21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a:p>
        </p:txBody>
      </p:sp>
      <p:sp>
        <p:nvSpPr>
          <p:cNvPr id="44" name="Rechthoek 13">
            <a:extLst>
              <a:ext uri="{FF2B5EF4-FFF2-40B4-BE49-F238E27FC236}">
                <a16:creationId xmlns:a16="http://schemas.microsoft.com/office/drawing/2014/main" id="{75CE046F-4BDC-A549-935C-CCEDBF13F742}"/>
              </a:ext>
            </a:extLst>
          </p:cNvPr>
          <p:cNvSpPr/>
          <p:nvPr userDrawn="1"/>
        </p:nvSpPr>
        <p:spPr>
          <a:xfrm>
            <a:off x="912330" y="4028513"/>
            <a:ext cx="9534464" cy="1100397"/>
          </a:xfrm>
          <a:prstGeom prst="rect">
            <a:avLst/>
          </a:prstGeom>
          <a:solidFill>
            <a:srgbClr val="ED217D"/>
          </a:solidFill>
          <a:ln w="12700">
            <a:solidFill>
              <a:srgbClr val="ED21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a:p>
        </p:txBody>
      </p:sp>
      <p:sp>
        <p:nvSpPr>
          <p:cNvPr id="45" name="Rechthoek 7">
            <a:extLst>
              <a:ext uri="{FF2B5EF4-FFF2-40B4-BE49-F238E27FC236}">
                <a16:creationId xmlns:a16="http://schemas.microsoft.com/office/drawing/2014/main" id="{B119E285-34F5-A94B-9D5B-7B1AE8A6E61A}"/>
              </a:ext>
            </a:extLst>
          </p:cNvPr>
          <p:cNvSpPr/>
          <p:nvPr userDrawn="1"/>
        </p:nvSpPr>
        <p:spPr>
          <a:xfrm>
            <a:off x="921489" y="1362952"/>
            <a:ext cx="9498620" cy="1073356"/>
          </a:xfrm>
          <a:prstGeom prst="rect">
            <a:avLst/>
          </a:prstGeom>
          <a:solidFill>
            <a:srgbClr val="ED217D"/>
          </a:solidFill>
          <a:ln w="12700">
            <a:solidFill>
              <a:srgbClr val="ED21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dirty="0"/>
          </a:p>
        </p:txBody>
      </p:sp>
      <p:sp>
        <p:nvSpPr>
          <p:cNvPr id="46" name="Text Placeholder 6">
            <a:extLst>
              <a:ext uri="{FF2B5EF4-FFF2-40B4-BE49-F238E27FC236}">
                <a16:creationId xmlns:a16="http://schemas.microsoft.com/office/drawing/2014/main" id="{4AF3EFFE-CD75-324B-BD82-1A323DFE0EF5}"/>
              </a:ext>
            </a:extLst>
          </p:cNvPr>
          <p:cNvSpPr txBox="1">
            <a:spLocks/>
          </p:cNvSpPr>
          <p:nvPr userDrawn="1"/>
        </p:nvSpPr>
        <p:spPr>
          <a:xfrm>
            <a:off x="1403751" y="2916340"/>
            <a:ext cx="6665260" cy="1544709"/>
          </a:xfrm>
          <a:prstGeom prst="rect">
            <a:avLst/>
          </a:prstGeom>
        </p:spPr>
        <p:txBody>
          <a:bodyPr vert="horz" wrap="square" lIns="90000" tIns="45720" rIns="91440" bIns="45720" rtlCol="0">
            <a:noAutofit/>
          </a:bodyPr>
          <a:lstStyle>
            <a:lvl1pPr marL="0" indent="0" algn="l" defTabSz="914400" rtl="0" eaLnBrk="1" latinLnBrk="0" hangingPunct="1">
              <a:lnSpc>
                <a:spcPct val="90000"/>
              </a:lnSpc>
              <a:spcBef>
                <a:spcPts val="1000"/>
              </a:spcBef>
              <a:buFontTx/>
              <a:buNone/>
              <a:defRPr sz="1400" kern="1200" spc="1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1300" kern="1200" spc="100" baseline="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1200" kern="1200" spc="100" baseline="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100" kern="1200" spc="100" baseline="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100" kern="1200" spc="100" baseline="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100" dirty="0">
              <a:solidFill>
                <a:schemeClr val="tx1"/>
              </a:solidFill>
            </a:endParaRPr>
          </a:p>
        </p:txBody>
      </p:sp>
      <p:sp>
        <p:nvSpPr>
          <p:cNvPr id="47" name="Text Placeholder 6">
            <a:extLst>
              <a:ext uri="{FF2B5EF4-FFF2-40B4-BE49-F238E27FC236}">
                <a16:creationId xmlns:a16="http://schemas.microsoft.com/office/drawing/2014/main" id="{DC227521-2DAA-1749-9351-EBFCC0AC0832}"/>
              </a:ext>
            </a:extLst>
          </p:cNvPr>
          <p:cNvSpPr txBox="1">
            <a:spLocks/>
          </p:cNvSpPr>
          <p:nvPr userDrawn="1"/>
        </p:nvSpPr>
        <p:spPr>
          <a:xfrm>
            <a:off x="1403751" y="4435503"/>
            <a:ext cx="8823536" cy="693408"/>
          </a:xfrm>
          <a:prstGeom prst="rect">
            <a:avLst/>
          </a:prstGeom>
        </p:spPr>
        <p:txBody>
          <a:bodyPr vert="horz" wrap="square" lIns="90000" tIns="45720" rIns="91440" bIns="45720" rtlCol="0">
            <a:noAutofit/>
          </a:bodyPr>
          <a:lstStyle>
            <a:lvl1pPr marL="0" indent="0" algn="l" defTabSz="914400" rtl="0" eaLnBrk="1" latinLnBrk="0" hangingPunct="1">
              <a:lnSpc>
                <a:spcPct val="90000"/>
              </a:lnSpc>
              <a:spcBef>
                <a:spcPts val="1000"/>
              </a:spcBef>
              <a:buFontTx/>
              <a:buNone/>
              <a:defRPr sz="1400" kern="1200" spc="1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1300" kern="1200" spc="100" baseline="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1200" kern="1200" spc="100" baseline="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100" kern="1200" spc="100" baseline="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100" kern="1200" spc="100" baseline="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100" dirty="0"/>
          </a:p>
        </p:txBody>
      </p:sp>
      <p:sp>
        <p:nvSpPr>
          <p:cNvPr id="48" name="Text Placeholder 6">
            <a:extLst>
              <a:ext uri="{FF2B5EF4-FFF2-40B4-BE49-F238E27FC236}">
                <a16:creationId xmlns:a16="http://schemas.microsoft.com/office/drawing/2014/main" id="{72439C1E-FE7F-174D-A6AA-930ED147DD07}"/>
              </a:ext>
            </a:extLst>
          </p:cNvPr>
          <p:cNvSpPr txBox="1">
            <a:spLocks/>
          </p:cNvSpPr>
          <p:nvPr userDrawn="1"/>
        </p:nvSpPr>
        <p:spPr>
          <a:xfrm>
            <a:off x="1403751" y="5591175"/>
            <a:ext cx="8305881" cy="854931"/>
          </a:xfrm>
          <a:prstGeom prst="rect">
            <a:avLst/>
          </a:prstGeom>
        </p:spPr>
        <p:txBody>
          <a:bodyPr vert="horz" wrap="square" lIns="90000" tIns="45720" rIns="91440" bIns="45720" rtlCol="0">
            <a:noAutofit/>
          </a:bodyPr>
          <a:lstStyle>
            <a:lvl1pPr marL="0" indent="0" algn="l" defTabSz="914400" rtl="0" eaLnBrk="1" latinLnBrk="0" hangingPunct="1">
              <a:lnSpc>
                <a:spcPct val="90000"/>
              </a:lnSpc>
              <a:spcBef>
                <a:spcPts val="1000"/>
              </a:spcBef>
              <a:buFontTx/>
              <a:buNone/>
              <a:defRPr sz="1400" kern="1200" spc="1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1300" kern="1200" spc="100" baseline="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1200" kern="1200" spc="100" baseline="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100" kern="1200" spc="100" baseline="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100" kern="1200" spc="100" baseline="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100" dirty="0">
              <a:solidFill>
                <a:schemeClr val="tx1"/>
              </a:solidFill>
            </a:endParaRPr>
          </a:p>
        </p:txBody>
      </p:sp>
      <p:sp>
        <p:nvSpPr>
          <p:cNvPr id="49" name="Tekstvak 15">
            <a:extLst>
              <a:ext uri="{FF2B5EF4-FFF2-40B4-BE49-F238E27FC236}">
                <a16:creationId xmlns:a16="http://schemas.microsoft.com/office/drawing/2014/main" id="{6D55949C-74BC-D14E-9A49-23E43C63FB05}"/>
              </a:ext>
            </a:extLst>
          </p:cNvPr>
          <p:cNvSpPr txBox="1"/>
          <p:nvPr userDrawn="1"/>
        </p:nvSpPr>
        <p:spPr>
          <a:xfrm>
            <a:off x="1384868" y="1320268"/>
            <a:ext cx="9300175" cy="1180215"/>
          </a:xfrm>
          <a:prstGeom prst="rect">
            <a:avLst/>
          </a:prstGeom>
          <a:noFill/>
        </p:spPr>
        <p:txBody>
          <a:bodyPr wrap="square" rtlCol="0">
            <a:noAutofit/>
          </a:bodyPr>
          <a:lstStyle/>
          <a:p>
            <a:r>
              <a:rPr lang="en" sz="1600" b="1" dirty="0">
                <a:solidFill>
                  <a:schemeClr val="bg1"/>
                </a:solidFill>
              </a:rPr>
              <a:t>Imaging and Big Data for Life</a:t>
            </a:r>
          </a:p>
          <a:p>
            <a:pPr>
              <a:lnSpc>
                <a:spcPct val="60000"/>
              </a:lnSpc>
              <a:spcBef>
                <a:spcPts val="1000"/>
              </a:spcBef>
            </a:pPr>
            <a:r>
              <a:rPr lang="nl-NL" sz="1400" dirty="0" err="1">
                <a:solidFill>
                  <a:schemeClr val="bg1"/>
                </a:solidFill>
              </a:rPr>
              <a:t>Medical</a:t>
            </a:r>
            <a:r>
              <a:rPr lang="nl-NL" sz="1400" dirty="0">
                <a:solidFill>
                  <a:schemeClr val="bg1"/>
                </a:solidFill>
              </a:rPr>
              <a:t> Delta </a:t>
            </a:r>
            <a:r>
              <a:rPr lang="nl-NL" sz="1400" dirty="0" err="1">
                <a:solidFill>
                  <a:schemeClr val="bg1"/>
                </a:solidFill>
              </a:rPr>
              <a:t>Diagnostics</a:t>
            </a:r>
            <a:r>
              <a:rPr lang="nl-NL" sz="1400" dirty="0">
                <a:solidFill>
                  <a:schemeClr val="bg1"/>
                </a:solidFill>
              </a:rPr>
              <a:t> 3.0: Dementia </a:t>
            </a:r>
            <a:r>
              <a:rPr lang="nl-NL" sz="1400" dirty="0" err="1">
                <a:solidFill>
                  <a:schemeClr val="bg1"/>
                </a:solidFill>
              </a:rPr>
              <a:t>and</a:t>
            </a:r>
            <a:r>
              <a:rPr lang="nl-NL" sz="1400" dirty="0">
                <a:solidFill>
                  <a:schemeClr val="bg1"/>
                </a:solidFill>
              </a:rPr>
              <a:t> </a:t>
            </a:r>
            <a:r>
              <a:rPr lang="nl-NL" sz="1400" dirty="0" err="1">
                <a:solidFill>
                  <a:schemeClr val="bg1"/>
                </a:solidFill>
              </a:rPr>
              <a:t>Stroke</a:t>
            </a:r>
            <a:endParaRPr lang="nl-NL" sz="1400" dirty="0">
              <a:solidFill>
                <a:schemeClr val="bg1"/>
              </a:solidFill>
            </a:endParaRPr>
          </a:p>
          <a:p>
            <a:pPr>
              <a:lnSpc>
                <a:spcPct val="60000"/>
              </a:lnSpc>
              <a:spcBef>
                <a:spcPts val="1000"/>
              </a:spcBef>
            </a:pPr>
            <a:r>
              <a:rPr lang="nl-NL" sz="1400" dirty="0" err="1">
                <a:solidFill>
                  <a:schemeClr val="bg1"/>
                </a:solidFill>
              </a:rPr>
              <a:t>Medical</a:t>
            </a:r>
            <a:r>
              <a:rPr lang="nl-NL" sz="1400" dirty="0">
                <a:solidFill>
                  <a:schemeClr val="bg1"/>
                </a:solidFill>
              </a:rPr>
              <a:t> Delta Cancer </a:t>
            </a:r>
            <a:r>
              <a:rPr lang="nl-NL" sz="1400" dirty="0" err="1">
                <a:solidFill>
                  <a:schemeClr val="bg1"/>
                </a:solidFill>
              </a:rPr>
              <a:t>Diagnostics</a:t>
            </a:r>
            <a:r>
              <a:rPr lang="nl-NL" sz="1400" dirty="0">
                <a:solidFill>
                  <a:schemeClr val="bg1"/>
                </a:solidFill>
              </a:rPr>
              <a:t> 3.0: Big Data </a:t>
            </a:r>
            <a:r>
              <a:rPr lang="nl-NL" sz="1400" dirty="0" err="1">
                <a:solidFill>
                  <a:schemeClr val="bg1"/>
                </a:solidFill>
              </a:rPr>
              <a:t>Science</a:t>
            </a:r>
            <a:r>
              <a:rPr lang="nl-NL" sz="1400" dirty="0">
                <a:solidFill>
                  <a:schemeClr val="bg1"/>
                </a:solidFill>
              </a:rPr>
              <a:t> of in &amp; ex vivo Imaging</a:t>
            </a:r>
          </a:p>
          <a:p>
            <a:pPr>
              <a:lnSpc>
                <a:spcPct val="60000"/>
              </a:lnSpc>
              <a:spcBef>
                <a:spcPts val="1000"/>
              </a:spcBef>
            </a:pPr>
            <a:r>
              <a:rPr lang="nl-NL" sz="1400" dirty="0" err="1">
                <a:solidFill>
                  <a:schemeClr val="bg1"/>
                </a:solidFill>
              </a:rPr>
              <a:t>Medical</a:t>
            </a:r>
            <a:r>
              <a:rPr lang="nl-NL" sz="1400" dirty="0">
                <a:solidFill>
                  <a:schemeClr val="bg1"/>
                </a:solidFill>
              </a:rPr>
              <a:t> Delta </a:t>
            </a:r>
            <a:r>
              <a:rPr lang="nl-NL" sz="1400" dirty="0" err="1">
                <a:solidFill>
                  <a:schemeClr val="bg1"/>
                </a:solidFill>
              </a:rPr>
              <a:t>UltraHB</a:t>
            </a:r>
            <a:r>
              <a:rPr lang="nl-NL" sz="1400" dirty="0">
                <a:solidFill>
                  <a:schemeClr val="bg1"/>
                </a:solidFill>
              </a:rPr>
              <a:t>: </a:t>
            </a:r>
            <a:r>
              <a:rPr lang="nl-NL" sz="1400" dirty="0" err="1">
                <a:solidFill>
                  <a:schemeClr val="bg1"/>
                </a:solidFill>
              </a:rPr>
              <a:t>Ultrafast</a:t>
            </a:r>
            <a:r>
              <a:rPr lang="nl-NL" sz="1400" dirty="0">
                <a:solidFill>
                  <a:schemeClr val="bg1"/>
                </a:solidFill>
              </a:rPr>
              <a:t> </a:t>
            </a:r>
            <a:r>
              <a:rPr lang="nl-NL" sz="1400" dirty="0" err="1">
                <a:solidFill>
                  <a:schemeClr val="bg1"/>
                </a:solidFill>
              </a:rPr>
              <a:t>and</a:t>
            </a:r>
            <a:r>
              <a:rPr lang="nl-NL" sz="1400" dirty="0">
                <a:solidFill>
                  <a:schemeClr val="bg1"/>
                </a:solidFill>
              </a:rPr>
              <a:t> Ultrasound </a:t>
            </a:r>
            <a:r>
              <a:rPr lang="nl-NL" sz="1400" dirty="0" err="1">
                <a:solidFill>
                  <a:schemeClr val="bg1"/>
                </a:solidFill>
              </a:rPr>
              <a:t>for</a:t>
            </a:r>
            <a:r>
              <a:rPr lang="nl-NL" sz="1400" dirty="0">
                <a:solidFill>
                  <a:schemeClr val="bg1"/>
                </a:solidFill>
              </a:rPr>
              <a:t> </a:t>
            </a:r>
            <a:r>
              <a:rPr lang="nl-NL" sz="1400" dirty="0" err="1">
                <a:solidFill>
                  <a:schemeClr val="bg1"/>
                </a:solidFill>
              </a:rPr>
              <a:t>the</a:t>
            </a:r>
            <a:r>
              <a:rPr lang="nl-NL" sz="1400" dirty="0">
                <a:solidFill>
                  <a:schemeClr val="bg1"/>
                </a:solidFill>
              </a:rPr>
              <a:t> </a:t>
            </a:r>
            <a:r>
              <a:rPr lang="nl-NL" sz="1400" dirty="0" err="1">
                <a:solidFill>
                  <a:schemeClr val="bg1"/>
                </a:solidFill>
              </a:rPr>
              <a:t>Heart</a:t>
            </a:r>
            <a:r>
              <a:rPr lang="nl-NL" sz="1400" dirty="0">
                <a:solidFill>
                  <a:schemeClr val="bg1"/>
                </a:solidFill>
              </a:rPr>
              <a:t> </a:t>
            </a:r>
            <a:r>
              <a:rPr lang="nl-NL" sz="1400" dirty="0" err="1">
                <a:solidFill>
                  <a:schemeClr val="bg1"/>
                </a:solidFill>
              </a:rPr>
              <a:t>and</a:t>
            </a:r>
            <a:r>
              <a:rPr lang="nl-NL" sz="1400" dirty="0">
                <a:solidFill>
                  <a:schemeClr val="bg1"/>
                </a:solidFill>
              </a:rPr>
              <a:t> Brain</a:t>
            </a:r>
          </a:p>
          <a:p>
            <a:endParaRPr lang="nl-NL" b="1" dirty="0">
              <a:solidFill>
                <a:schemeClr val="bg1"/>
              </a:solidFill>
            </a:endParaRPr>
          </a:p>
        </p:txBody>
      </p:sp>
      <p:sp>
        <p:nvSpPr>
          <p:cNvPr id="50" name="Tekstvak 16">
            <a:extLst>
              <a:ext uri="{FF2B5EF4-FFF2-40B4-BE49-F238E27FC236}">
                <a16:creationId xmlns:a16="http://schemas.microsoft.com/office/drawing/2014/main" id="{950B3F1A-5743-AC44-B290-19EC630A4BE7}"/>
              </a:ext>
            </a:extLst>
          </p:cNvPr>
          <p:cNvSpPr txBox="1"/>
          <p:nvPr userDrawn="1"/>
        </p:nvSpPr>
        <p:spPr>
          <a:xfrm>
            <a:off x="1384867" y="2413839"/>
            <a:ext cx="9300175" cy="1706290"/>
          </a:xfrm>
          <a:prstGeom prst="rect">
            <a:avLst/>
          </a:prstGeom>
          <a:noFill/>
        </p:spPr>
        <p:txBody>
          <a:bodyPr wrap="square" rtlCol="0">
            <a:noAutofit/>
          </a:bodyPr>
          <a:lstStyle/>
          <a:p>
            <a:r>
              <a:rPr lang="en" sz="1600" b="1" dirty="0"/>
              <a:t>Medical Instruments for Diagnosis and Treatment</a:t>
            </a:r>
          </a:p>
          <a:p>
            <a:pPr>
              <a:lnSpc>
                <a:spcPct val="60000"/>
              </a:lnSpc>
              <a:spcBef>
                <a:spcPts val="1000"/>
              </a:spcBef>
            </a:pPr>
            <a:r>
              <a:rPr lang="nl-NL" sz="1400" dirty="0" err="1"/>
              <a:t>Medical</a:t>
            </a:r>
            <a:r>
              <a:rPr lang="nl-NL" sz="1400" dirty="0"/>
              <a:t> Delta NIMIT: </a:t>
            </a:r>
            <a:r>
              <a:rPr lang="nl-NL" sz="1400" dirty="0" err="1"/>
              <a:t>Novel</a:t>
            </a:r>
            <a:r>
              <a:rPr lang="nl-NL" sz="1400" dirty="0"/>
              <a:t> </a:t>
            </a:r>
            <a:r>
              <a:rPr lang="nl-NL" sz="1400" dirty="0" err="1"/>
              <a:t>Instruments</a:t>
            </a:r>
            <a:r>
              <a:rPr lang="nl-NL" sz="1400" dirty="0"/>
              <a:t> </a:t>
            </a:r>
            <a:r>
              <a:rPr lang="nl-NL" sz="1400" dirty="0" err="1"/>
              <a:t>for</a:t>
            </a:r>
            <a:r>
              <a:rPr lang="nl-NL" sz="1400" dirty="0"/>
              <a:t> </a:t>
            </a:r>
            <a:r>
              <a:rPr lang="nl-NL" sz="1400" dirty="0" err="1"/>
              <a:t>Minimally</a:t>
            </a:r>
            <a:r>
              <a:rPr lang="nl-NL" sz="1400" dirty="0"/>
              <a:t> </a:t>
            </a:r>
            <a:r>
              <a:rPr lang="nl-NL" sz="1400" dirty="0" err="1"/>
              <a:t>Invasive</a:t>
            </a:r>
            <a:r>
              <a:rPr lang="nl-NL" sz="1400" dirty="0"/>
              <a:t> </a:t>
            </a:r>
            <a:r>
              <a:rPr lang="nl-NL" sz="1400" dirty="0" err="1"/>
              <a:t>Techniques</a:t>
            </a:r>
            <a:endParaRPr lang="nl-NL" sz="1400" dirty="0"/>
          </a:p>
          <a:p>
            <a:pPr>
              <a:lnSpc>
                <a:spcPct val="60000"/>
              </a:lnSpc>
              <a:spcBef>
                <a:spcPts val="1000"/>
              </a:spcBef>
            </a:pPr>
            <a:r>
              <a:rPr lang="nl-NL" sz="1400" dirty="0" err="1"/>
              <a:t>Medical</a:t>
            </a:r>
            <a:r>
              <a:rPr lang="nl-NL" sz="1400" dirty="0"/>
              <a:t> Delta </a:t>
            </a:r>
            <a:r>
              <a:rPr lang="nl-NL" sz="1400" dirty="0" err="1"/>
              <a:t>Cardiac</a:t>
            </a:r>
            <a:r>
              <a:rPr lang="nl-NL" sz="1400" dirty="0"/>
              <a:t> </a:t>
            </a:r>
            <a:r>
              <a:rPr lang="nl-NL" sz="1400" dirty="0" err="1"/>
              <a:t>Arrhytmia</a:t>
            </a:r>
            <a:r>
              <a:rPr lang="nl-NL" sz="1400" dirty="0"/>
              <a:t> Lab</a:t>
            </a:r>
          </a:p>
          <a:p>
            <a:pPr>
              <a:lnSpc>
                <a:spcPct val="60000"/>
              </a:lnSpc>
              <a:spcBef>
                <a:spcPts val="1000"/>
              </a:spcBef>
            </a:pPr>
            <a:r>
              <a:rPr lang="nl-NL" sz="1400" dirty="0"/>
              <a:t>Medical </a:t>
            </a:r>
            <a:r>
              <a:rPr lang="nl-NL" sz="1400" dirty="0" err="1"/>
              <a:t>NeuroDelta</a:t>
            </a:r>
            <a:endParaRPr lang="nl-NL" sz="1400" dirty="0"/>
          </a:p>
          <a:p>
            <a:pPr>
              <a:lnSpc>
                <a:spcPct val="60000"/>
              </a:lnSpc>
              <a:spcBef>
                <a:spcPts val="1000"/>
              </a:spcBef>
            </a:pPr>
            <a:r>
              <a:rPr lang="nl-NL" sz="1400" dirty="0"/>
              <a:t>Medical Delta IMT: </a:t>
            </a:r>
            <a:r>
              <a:rPr lang="nl-NL" sz="1400" dirty="0" err="1"/>
              <a:t>Improving</a:t>
            </a:r>
            <a:r>
              <a:rPr lang="nl-NL" sz="1400" dirty="0"/>
              <a:t> </a:t>
            </a:r>
            <a:r>
              <a:rPr lang="nl-NL" sz="1400" dirty="0" err="1"/>
              <a:t>Mobility</a:t>
            </a:r>
            <a:r>
              <a:rPr lang="nl-NL" sz="1400" dirty="0"/>
              <a:t> </a:t>
            </a:r>
            <a:r>
              <a:rPr lang="nl-NL" sz="1400" dirty="0" err="1"/>
              <a:t>with</a:t>
            </a:r>
            <a:r>
              <a:rPr lang="nl-NL" sz="1400" dirty="0"/>
              <a:t> Technology</a:t>
            </a:r>
          </a:p>
          <a:p>
            <a:pPr>
              <a:lnSpc>
                <a:spcPct val="60000"/>
              </a:lnSpc>
              <a:spcBef>
                <a:spcPts val="1000"/>
              </a:spcBef>
            </a:pPr>
            <a:r>
              <a:rPr lang="nl-NL" sz="1400" dirty="0" err="1"/>
              <a:t>Medical</a:t>
            </a:r>
            <a:r>
              <a:rPr lang="nl-NL" sz="1400" dirty="0"/>
              <a:t> Delta </a:t>
            </a:r>
            <a:r>
              <a:rPr lang="nl-NL" sz="1400" dirty="0" err="1"/>
              <a:t>Institute</a:t>
            </a:r>
            <a:r>
              <a:rPr lang="nl-NL" sz="1400" dirty="0"/>
              <a:t> of </a:t>
            </a:r>
            <a:r>
              <a:rPr lang="nl-NL" sz="1400" dirty="0" err="1"/>
              <a:t>Fetal</a:t>
            </a:r>
            <a:r>
              <a:rPr lang="nl-NL" sz="1400" dirty="0"/>
              <a:t> </a:t>
            </a:r>
            <a:r>
              <a:rPr lang="nl-NL" sz="1400" dirty="0" err="1"/>
              <a:t>and</a:t>
            </a:r>
            <a:r>
              <a:rPr lang="nl-NL" sz="1400" dirty="0"/>
              <a:t> </a:t>
            </a:r>
            <a:r>
              <a:rPr lang="nl-NL" sz="1400" dirty="0" err="1"/>
              <a:t>Neonatal</a:t>
            </a:r>
            <a:r>
              <a:rPr lang="nl-NL" sz="1400" dirty="0"/>
              <a:t> Care</a:t>
            </a:r>
          </a:p>
          <a:p>
            <a:endParaRPr lang="nl-NL" b="1" dirty="0"/>
          </a:p>
        </p:txBody>
      </p:sp>
      <p:sp>
        <p:nvSpPr>
          <p:cNvPr id="51" name="Tekstvak 17">
            <a:extLst>
              <a:ext uri="{FF2B5EF4-FFF2-40B4-BE49-F238E27FC236}">
                <a16:creationId xmlns:a16="http://schemas.microsoft.com/office/drawing/2014/main" id="{DE93B3AA-FB5F-CF48-B7DB-A4F179640AC3}"/>
              </a:ext>
            </a:extLst>
          </p:cNvPr>
          <p:cNvSpPr txBox="1"/>
          <p:nvPr userDrawn="1"/>
        </p:nvSpPr>
        <p:spPr>
          <a:xfrm>
            <a:off x="1384867" y="4007064"/>
            <a:ext cx="9300175" cy="918932"/>
          </a:xfrm>
          <a:prstGeom prst="rect">
            <a:avLst/>
          </a:prstGeom>
          <a:noFill/>
        </p:spPr>
        <p:txBody>
          <a:bodyPr wrap="square" rtlCol="0">
            <a:noAutofit/>
          </a:bodyPr>
          <a:lstStyle/>
          <a:p>
            <a:pPr>
              <a:spcBef>
                <a:spcPts val="1000"/>
              </a:spcBef>
            </a:pPr>
            <a:r>
              <a:rPr lang="nl-NL" sz="1600" b="1" dirty="0">
                <a:solidFill>
                  <a:schemeClr val="bg1"/>
                </a:solidFill>
              </a:rPr>
              <a:t>eHealth &amp; </a:t>
            </a:r>
            <a:r>
              <a:rPr lang="nl-NL" sz="1600" b="1" dirty="0" err="1">
                <a:solidFill>
                  <a:schemeClr val="bg1"/>
                </a:solidFill>
              </a:rPr>
              <a:t>self</a:t>
            </a:r>
            <a:r>
              <a:rPr lang="nl-NL" sz="1600" b="1" dirty="0">
                <a:solidFill>
                  <a:schemeClr val="bg1"/>
                </a:solidFill>
              </a:rPr>
              <a:t>-management</a:t>
            </a:r>
          </a:p>
          <a:p>
            <a:pPr defTabSz="836613">
              <a:lnSpc>
                <a:spcPct val="60000"/>
              </a:lnSpc>
              <a:spcBef>
                <a:spcPts val="1000"/>
              </a:spcBef>
            </a:pPr>
            <a:r>
              <a:rPr lang="nl-NL" sz="1400" dirty="0">
                <a:solidFill>
                  <a:schemeClr val="bg1"/>
                </a:solidFill>
              </a:rPr>
              <a:t>Medical Delta eHealth &amp; </a:t>
            </a:r>
            <a:r>
              <a:rPr lang="nl-NL" sz="1400" dirty="0" err="1">
                <a:solidFill>
                  <a:schemeClr val="bg1"/>
                </a:solidFill>
              </a:rPr>
              <a:t>selfmanagement</a:t>
            </a:r>
            <a:r>
              <a:rPr lang="nl-NL" sz="1400" dirty="0">
                <a:solidFill>
                  <a:schemeClr val="bg1"/>
                </a:solidFill>
              </a:rPr>
              <a:t> for a </a:t>
            </a:r>
            <a:r>
              <a:rPr lang="nl-NL" sz="1400" dirty="0" err="1">
                <a:solidFill>
                  <a:schemeClr val="bg1"/>
                </a:solidFill>
              </a:rPr>
              <a:t>healthy</a:t>
            </a:r>
            <a:r>
              <a:rPr lang="nl-NL" sz="1400" dirty="0">
                <a:solidFill>
                  <a:schemeClr val="bg1"/>
                </a:solidFill>
              </a:rPr>
              <a:t> society</a:t>
            </a:r>
          </a:p>
          <a:p>
            <a:pPr defTabSz="836613">
              <a:lnSpc>
                <a:spcPct val="60000"/>
              </a:lnSpc>
              <a:spcBef>
                <a:spcPts val="1000"/>
              </a:spcBef>
            </a:pPr>
            <a:r>
              <a:rPr lang="en-US" sz="1400" dirty="0">
                <a:solidFill>
                  <a:schemeClr val="bg1"/>
                </a:solidFill>
              </a:rPr>
              <a:t>Vital Delta: Medical Delta’s journey towards vitality and health</a:t>
            </a:r>
          </a:p>
          <a:p>
            <a:pPr defTabSz="836613">
              <a:lnSpc>
                <a:spcPct val="60000"/>
              </a:lnSpc>
              <a:spcBef>
                <a:spcPts val="1000"/>
              </a:spcBef>
            </a:pPr>
            <a:r>
              <a:rPr lang="en-US" sz="1400" dirty="0">
                <a:solidFill>
                  <a:schemeClr val="bg1"/>
                </a:solidFill>
              </a:rPr>
              <a:t>Scientific Program Healthy Society</a:t>
            </a:r>
            <a:endParaRPr lang="nl-NL" sz="1400" dirty="0">
              <a:solidFill>
                <a:schemeClr val="bg1"/>
              </a:solidFill>
            </a:endParaRPr>
          </a:p>
          <a:p>
            <a:pPr>
              <a:lnSpc>
                <a:spcPct val="60000"/>
              </a:lnSpc>
              <a:spcBef>
                <a:spcPts val="1000"/>
              </a:spcBef>
            </a:pPr>
            <a:endParaRPr lang="nl-NL" sz="1400" dirty="0">
              <a:solidFill>
                <a:schemeClr val="bg1"/>
              </a:solidFill>
            </a:endParaRPr>
          </a:p>
          <a:p>
            <a:pPr>
              <a:lnSpc>
                <a:spcPct val="60000"/>
              </a:lnSpc>
              <a:spcBef>
                <a:spcPts val="1000"/>
              </a:spcBef>
            </a:pPr>
            <a:endParaRPr lang="nl-NL" b="1" dirty="0">
              <a:solidFill>
                <a:schemeClr val="bg1"/>
              </a:solidFill>
            </a:endParaRPr>
          </a:p>
        </p:txBody>
      </p:sp>
      <p:sp>
        <p:nvSpPr>
          <p:cNvPr id="52" name="Tekstvak 18">
            <a:extLst>
              <a:ext uri="{FF2B5EF4-FFF2-40B4-BE49-F238E27FC236}">
                <a16:creationId xmlns:a16="http://schemas.microsoft.com/office/drawing/2014/main" id="{7F6F896A-969A-E34B-927B-63D0C423ECD4}"/>
              </a:ext>
            </a:extLst>
          </p:cNvPr>
          <p:cNvSpPr txBox="1"/>
          <p:nvPr userDrawn="1"/>
        </p:nvSpPr>
        <p:spPr>
          <a:xfrm>
            <a:off x="1384869" y="5076999"/>
            <a:ext cx="9300175" cy="1336501"/>
          </a:xfrm>
          <a:prstGeom prst="rect">
            <a:avLst/>
          </a:prstGeom>
          <a:noFill/>
        </p:spPr>
        <p:txBody>
          <a:bodyPr wrap="square" rtlCol="0">
            <a:noAutofit/>
          </a:bodyPr>
          <a:lstStyle/>
          <a:p>
            <a:r>
              <a:rPr lang="en" sz="1600" b="1" dirty="0"/>
              <a:t>Personalised, precision and regenerative medicine</a:t>
            </a:r>
          </a:p>
          <a:p>
            <a:pPr>
              <a:lnSpc>
                <a:spcPct val="60000"/>
              </a:lnSpc>
              <a:spcBef>
                <a:spcPts val="1000"/>
              </a:spcBef>
            </a:pPr>
            <a:r>
              <a:rPr lang="nl-NL" sz="1400" dirty="0"/>
              <a:t>METABODELTA: </a:t>
            </a:r>
            <a:r>
              <a:rPr lang="nl-NL" sz="1400" dirty="0" err="1"/>
              <a:t>Metabolomics</a:t>
            </a:r>
            <a:r>
              <a:rPr lang="nl-NL" sz="1400" dirty="0"/>
              <a:t> </a:t>
            </a:r>
            <a:r>
              <a:rPr lang="nl-NL" sz="1400" dirty="0" err="1"/>
              <a:t>for</a:t>
            </a:r>
            <a:r>
              <a:rPr lang="nl-NL" sz="1400" dirty="0"/>
              <a:t> </a:t>
            </a:r>
            <a:r>
              <a:rPr lang="nl-NL" sz="1400" dirty="0" err="1"/>
              <a:t>clinical</a:t>
            </a:r>
            <a:r>
              <a:rPr lang="nl-NL" sz="1400" dirty="0"/>
              <a:t> advances in </a:t>
            </a:r>
            <a:r>
              <a:rPr lang="nl-NL" sz="1400" dirty="0" err="1"/>
              <a:t>the</a:t>
            </a:r>
            <a:r>
              <a:rPr lang="nl-NL" sz="1400" dirty="0"/>
              <a:t> </a:t>
            </a:r>
            <a:r>
              <a:rPr lang="nl-NL" sz="1400" dirty="0" err="1"/>
              <a:t>Medical</a:t>
            </a:r>
            <a:r>
              <a:rPr lang="nl-NL" sz="1400" dirty="0"/>
              <a:t> Delta</a:t>
            </a:r>
          </a:p>
          <a:p>
            <a:pPr>
              <a:lnSpc>
                <a:spcPct val="60000"/>
              </a:lnSpc>
              <a:spcBef>
                <a:spcPts val="1000"/>
              </a:spcBef>
            </a:pPr>
            <a:r>
              <a:rPr lang="nl-NL" sz="1400" dirty="0" err="1"/>
              <a:t>HollandPTC</a:t>
            </a:r>
            <a:r>
              <a:rPr lang="nl-NL" sz="1400" dirty="0"/>
              <a:t> </a:t>
            </a:r>
            <a:r>
              <a:rPr lang="nl-NL" sz="1400" dirty="0" err="1"/>
              <a:t>Medical</a:t>
            </a:r>
            <a:r>
              <a:rPr lang="nl-NL" sz="1400" dirty="0"/>
              <a:t> Delta program on HTA </a:t>
            </a:r>
            <a:r>
              <a:rPr lang="nl-NL" sz="1400" dirty="0" err="1"/>
              <a:t>value</a:t>
            </a:r>
            <a:r>
              <a:rPr lang="nl-NL" sz="1400" dirty="0"/>
              <a:t> </a:t>
            </a:r>
            <a:r>
              <a:rPr lang="nl-NL" sz="1400" dirty="0" err="1"/>
              <a:t>proposition</a:t>
            </a:r>
            <a:endParaRPr lang="nl-NL" sz="1400" dirty="0"/>
          </a:p>
          <a:p>
            <a:pPr>
              <a:lnSpc>
                <a:spcPct val="60000"/>
              </a:lnSpc>
              <a:spcBef>
                <a:spcPts val="1000"/>
              </a:spcBef>
            </a:pPr>
            <a:r>
              <a:rPr lang="nl-NL" sz="1400" dirty="0"/>
              <a:t>Medical Delta </a:t>
            </a:r>
            <a:r>
              <a:rPr lang="nl-NL" sz="1400" dirty="0" err="1"/>
              <a:t>Regenerative</a:t>
            </a:r>
            <a:r>
              <a:rPr lang="nl-NL" sz="1400" dirty="0"/>
              <a:t> </a:t>
            </a:r>
            <a:r>
              <a:rPr lang="nl-NL" sz="1400" dirty="0" err="1"/>
              <a:t>Medicine</a:t>
            </a:r>
            <a:r>
              <a:rPr lang="nl-NL" sz="1400" dirty="0"/>
              <a:t> 4D</a:t>
            </a:r>
          </a:p>
          <a:p>
            <a:pPr>
              <a:lnSpc>
                <a:spcPct val="60000"/>
              </a:lnSpc>
              <a:spcBef>
                <a:spcPts val="1000"/>
              </a:spcBef>
            </a:pPr>
            <a:r>
              <a:rPr lang="nl-NL" sz="1400" dirty="0"/>
              <a:t>Medical Delta AI for </a:t>
            </a:r>
            <a:r>
              <a:rPr lang="nl-NL" sz="1400" dirty="0" err="1"/>
              <a:t>Computational</a:t>
            </a:r>
            <a:r>
              <a:rPr lang="nl-NL" sz="1400" dirty="0"/>
              <a:t> Life Sciences</a:t>
            </a:r>
          </a:p>
          <a:p>
            <a:pPr>
              <a:lnSpc>
                <a:spcPct val="80000"/>
              </a:lnSpc>
            </a:pPr>
            <a:endParaRPr lang="nl-NL" sz="1100" b="1" dirty="0"/>
          </a:p>
        </p:txBody>
      </p:sp>
      <p:sp>
        <p:nvSpPr>
          <p:cNvPr id="53" name="Rechthoek 29">
            <a:extLst>
              <a:ext uri="{FF2B5EF4-FFF2-40B4-BE49-F238E27FC236}">
                <a16:creationId xmlns:a16="http://schemas.microsoft.com/office/drawing/2014/main" id="{4AC6BFB2-81E4-7741-850F-55BA97A514C4}"/>
              </a:ext>
            </a:extLst>
          </p:cNvPr>
          <p:cNvSpPr/>
          <p:nvPr userDrawn="1"/>
        </p:nvSpPr>
        <p:spPr>
          <a:xfrm rot="5400000">
            <a:off x="8311905" y="3450104"/>
            <a:ext cx="5050548" cy="8762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2400" dirty="0"/>
          </a:p>
        </p:txBody>
      </p:sp>
      <p:sp>
        <p:nvSpPr>
          <p:cNvPr id="54" name="Rechthoek 14">
            <a:extLst>
              <a:ext uri="{FF2B5EF4-FFF2-40B4-BE49-F238E27FC236}">
                <a16:creationId xmlns:a16="http://schemas.microsoft.com/office/drawing/2014/main" id="{6542E15B-D8A2-0040-A139-155C00493503}"/>
              </a:ext>
            </a:extLst>
          </p:cNvPr>
          <p:cNvSpPr/>
          <p:nvPr userDrawn="1"/>
        </p:nvSpPr>
        <p:spPr>
          <a:xfrm rot="5400000">
            <a:off x="8444188" y="3693966"/>
            <a:ext cx="5118006" cy="330360"/>
          </a:xfrm>
          <a:prstGeom prst="rect">
            <a:avLst/>
          </a:prstGeom>
        </p:spPr>
        <p:txBody>
          <a:bodyPr wrap="square">
            <a:noAutofit/>
          </a:bodyPr>
          <a:lstStyle/>
          <a:p>
            <a:pPr algn="ctr"/>
            <a:r>
              <a:rPr lang="en" sz="2000" dirty="0">
                <a:solidFill>
                  <a:srgbClr val="FFFFFF"/>
                </a:solidFill>
              </a:rPr>
              <a:t>M</a:t>
            </a:r>
            <a:r>
              <a:rPr lang="nl-NL" sz="2000" dirty="0">
                <a:solidFill>
                  <a:srgbClr val="FFFFFF"/>
                </a:solidFill>
              </a:rPr>
              <a:t>e</a:t>
            </a:r>
            <a:r>
              <a:rPr lang="en" sz="2000" dirty="0">
                <a:solidFill>
                  <a:srgbClr val="FFFFFF"/>
                </a:solidFill>
              </a:rPr>
              <a:t>dical Delta’s Journey:</a:t>
            </a:r>
          </a:p>
          <a:p>
            <a:pPr algn="ctr"/>
            <a:r>
              <a:rPr lang="en" sz="2000" dirty="0">
                <a:solidFill>
                  <a:srgbClr val="FFFFFF"/>
                </a:solidFill>
              </a:rPr>
              <a:t> from Prototype to Payment</a:t>
            </a:r>
            <a:endParaRPr lang="nl-NL" sz="2000" dirty="0">
              <a:solidFill>
                <a:srgbClr val="FFFFFF"/>
              </a:solidFill>
            </a:endParaRPr>
          </a:p>
        </p:txBody>
      </p:sp>
      <p:sp>
        <p:nvSpPr>
          <p:cNvPr id="55" name="Rechthoek 30">
            <a:extLst>
              <a:ext uri="{FF2B5EF4-FFF2-40B4-BE49-F238E27FC236}">
                <a16:creationId xmlns:a16="http://schemas.microsoft.com/office/drawing/2014/main" id="{BAF9885E-B4CD-1D4A-88DE-5B722062F87D}"/>
              </a:ext>
            </a:extLst>
          </p:cNvPr>
          <p:cNvSpPr/>
          <p:nvPr userDrawn="1"/>
        </p:nvSpPr>
        <p:spPr>
          <a:xfrm>
            <a:off x="7798480" y="2805421"/>
            <a:ext cx="2562244" cy="984428"/>
          </a:xfrm>
          <a:prstGeom prst="rect">
            <a:avLst/>
          </a:prstGeom>
          <a:ln>
            <a:solidFill>
              <a:srgbClr val="E71D73"/>
            </a:solidFill>
          </a:ln>
          <a:effectLst>
            <a:glow rad="101600">
              <a:srgbClr val="ED217D">
                <a:alpha val="60000"/>
              </a:srgbClr>
            </a:glow>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noAutofit/>
          </a:bodyPr>
          <a:lstStyle/>
          <a:p>
            <a:pPr algn="ctr"/>
            <a:r>
              <a:rPr lang="nl-NL" sz="1600" b="1" dirty="0">
                <a:solidFill>
                  <a:srgbClr val="000000"/>
                </a:solidFill>
              </a:rPr>
              <a:t>Medical Delta Living Labs </a:t>
            </a:r>
          </a:p>
          <a:p>
            <a:pPr algn="ctr"/>
            <a:r>
              <a:rPr lang="nl-NL" sz="1400" dirty="0" err="1">
                <a:solidFill>
                  <a:srgbClr val="000000"/>
                </a:solidFill>
              </a:rPr>
              <a:t>ResearchOR</a:t>
            </a:r>
            <a:endParaRPr lang="nl-NL" sz="1400" dirty="0">
              <a:solidFill>
                <a:srgbClr val="000000"/>
              </a:solidFill>
            </a:endParaRPr>
          </a:p>
          <a:p>
            <a:pPr algn="ctr"/>
            <a:r>
              <a:rPr lang="nl-NL" sz="1400" dirty="0" err="1">
                <a:solidFill>
                  <a:srgbClr val="000000"/>
                </a:solidFill>
              </a:rPr>
              <a:t>Rehabilitation</a:t>
            </a:r>
            <a:r>
              <a:rPr lang="nl-NL" sz="1400" dirty="0">
                <a:solidFill>
                  <a:srgbClr val="000000"/>
                </a:solidFill>
              </a:rPr>
              <a:t> Technology</a:t>
            </a:r>
          </a:p>
          <a:p>
            <a:pPr algn="ctr"/>
            <a:r>
              <a:rPr lang="nl-NL" sz="1400" dirty="0" err="1">
                <a:solidFill>
                  <a:srgbClr val="000000"/>
                </a:solidFill>
              </a:rPr>
              <a:t>Medical</a:t>
            </a:r>
            <a:r>
              <a:rPr lang="nl-NL" sz="1400" dirty="0">
                <a:solidFill>
                  <a:srgbClr val="000000"/>
                </a:solidFill>
              </a:rPr>
              <a:t> Delta </a:t>
            </a:r>
            <a:r>
              <a:rPr lang="nl-NL" sz="1400" dirty="0" err="1">
                <a:solidFill>
                  <a:srgbClr val="000000"/>
                </a:solidFill>
              </a:rPr>
              <a:t>Instruments</a:t>
            </a:r>
            <a:endParaRPr lang="nl-NL" sz="1400" dirty="0"/>
          </a:p>
        </p:txBody>
      </p:sp>
      <p:sp>
        <p:nvSpPr>
          <p:cNvPr id="57" name="Rechthoek 31">
            <a:extLst>
              <a:ext uri="{FF2B5EF4-FFF2-40B4-BE49-F238E27FC236}">
                <a16:creationId xmlns:a16="http://schemas.microsoft.com/office/drawing/2014/main" id="{C9028792-628A-CD43-B7A9-7F1849AC438B}"/>
              </a:ext>
            </a:extLst>
          </p:cNvPr>
          <p:cNvSpPr/>
          <p:nvPr userDrawn="1"/>
        </p:nvSpPr>
        <p:spPr>
          <a:xfrm>
            <a:off x="7799539" y="3973535"/>
            <a:ext cx="2561185" cy="1378975"/>
          </a:xfrm>
          <a:prstGeom prst="rect">
            <a:avLst/>
          </a:prstGeom>
          <a:ln>
            <a:solidFill>
              <a:srgbClr val="ED217D"/>
            </a:solidFill>
          </a:ln>
          <a:effectLst>
            <a:glow rad="101600">
              <a:srgbClr val="ED217D">
                <a:alpha val="60000"/>
              </a:srgbClr>
            </a:glow>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400" b="1" dirty="0">
                <a:solidFill>
                  <a:srgbClr val="000000"/>
                </a:solidFill>
              </a:rPr>
              <a:t>Medical Delta Living Labs </a:t>
            </a:r>
          </a:p>
          <a:p>
            <a:pPr algn="ctr"/>
            <a:r>
              <a:rPr lang="en" sz="1400" dirty="0"/>
              <a:t>Better In</a:t>
            </a:r>
            <a:r>
              <a:rPr lang="en" sz="1400" baseline="0" dirty="0"/>
              <a:t> Better Out</a:t>
            </a:r>
            <a:endParaRPr lang="en" sz="1400" dirty="0"/>
          </a:p>
          <a:p>
            <a:pPr algn="ctr"/>
            <a:r>
              <a:rPr lang="nl-NL" sz="1400" dirty="0"/>
              <a:t>VIT </a:t>
            </a:r>
            <a:r>
              <a:rPr lang="nl-NL" sz="1400" dirty="0" err="1"/>
              <a:t>for</a:t>
            </a:r>
            <a:r>
              <a:rPr lang="nl-NL" sz="1400" dirty="0"/>
              <a:t> Life </a:t>
            </a:r>
          </a:p>
          <a:p>
            <a:pPr algn="ctr"/>
            <a:r>
              <a:rPr lang="nl-NL" sz="1400" dirty="0" err="1"/>
              <a:t>Geriatric</a:t>
            </a:r>
            <a:r>
              <a:rPr lang="nl-NL" sz="1400" dirty="0"/>
              <a:t> </a:t>
            </a:r>
            <a:r>
              <a:rPr lang="nl-NL" sz="1400" dirty="0" err="1"/>
              <a:t>Rehabilitation@Home</a:t>
            </a:r>
            <a:r>
              <a:rPr lang="nl-NL" sz="1400" dirty="0"/>
              <a:t> </a:t>
            </a:r>
          </a:p>
          <a:p>
            <a:pPr algn="ctr"/>
            <a:r>
              <a:rPr lang="nl-NL" sz="1400" dirty="0" err="1"/>
              <a:t>Integrative</a:t>
            </a:r>
            <a:r>
              <a:rPr lang="nl-NL" sz="1400" dirty="0"/>
              <a:t> </a:t>
            </a:r>
            <a:r>
              <a:rPr lang="nl-NL" sz="1400" dirty="0" err="1"/>
              <a:t>Medicine</a:t>
            </a:r>
            <a:r>
              <a:rPr lang="nl-NL" sz="1400" dirty="0"/>
              <a:t> Technology </a:t>
            </a:r>
            <a:endParaRPr lang="en" sz="1400" dirty="0"/>
          </a:p>
          <a:p>
            <a:pPr algn="ctr"/>
            <a:r>
              <a:rPr lang="en" sz="1400" dirty="0"/>
              <a:t>NeLL</a:t>
            </a:r>
          </a:p>
          <a:p>
            <a:endParaRPr lang="en" sz="1400" dirty="0"/>
          </a:p>
          <a:p>
            <a:endParaRPr lang="nl-NL" sz="1400" dirty="0">
              <a:solidFill>
                <a:srgbClr val="000000"/>
              </a:solidFill>
              <a:latin typeface="-webkit-standard"/>
            </a:endParaRPr>
          </a:p>
        </p:txBody>
      </p:sp>
      <p:sp>
        <p:nvSpPr>
          <p:cNvPr id="59" name="Text Placeholder 2"/>
          <p:cNvSpPr>
            <a:spLocks noGrp="1"/>
          </p:cNvSpPr>
          <p:nvPr>
            <p:ph type="body" sz="quarter" idx="12" hasCustomPrompt="1"/>
          </p:nvPr>
        </p:nvSpPr>
        <p:spPr>
          <a:xfrm>
            <a:off x="317304" y="259200"/>
            <a:ext cx="10010899" cy="641488"/>
          </a:xfrm>
          <a:prstGeom prst="rect">
            <a:avLst/>
          </a:prstGeom>
        </p:spPr>
        <p:txBody>
          <a:bodyPr/>
          <a:lstStyle>
            <a:lvl1pPr marL="0" indent="0">
              <a:buNone/>
              <a:defRPr b="1">
                <a:solidFill>
                  <a:srgbClr val="ED217D"/>
                </a:solidFill>
              </a:defRPr>
            </a:lvl1pPr>
          </a:lstStyle>
          <a:p>
            <a:pPr lvl="0"/>
            <a:r>
              <a:rPr lang="nl-NL" dirty="0"/>
              <a:t>Overzicht programma’s en labs</a:t>
            </a:r>
          </a:p>
        </p:txBody>
      </p:sp>
      <p:sp>
        <p:nvSpPr>
          <p:cNvPr id="60" name="Rechthoek 30">
            <a:extLst>
              <a:ext uri="{FF2B5EF4-FFF2-40B4-BE49-F238E27FC236}">
                <a16:creationId xmlns:a16="http://schemas.microsoft.com/office/drawing/2014/main" id="{BAF9885E-B4CD-1D4A-88DE-5B722062F87D}"/>
              </a:ext>
            </a:extLst>
          </p:cNvPr>
          <p:cNvSpPr/>
          <p:nvPr userDrawn="1"/>
        </p:nvSpPr>
        <p:spPr>
          <a:xfrm>
            <a:off x="7807338" y="5536196"/>
            <a:ext cx="2562244" cy="549377"/>
          </a:xfrm>
          <a:prstGeom prst="rect">
            <a:avLst/>
          </a:prstGeom>
          <a:ln>
            <a:solidFill>
              <a:srgbClr val="E71D73"/>
            </a:solidFill>
          </a:ln>
          <a:effectLst>
            <a:glow rad="101600">
              <a:srgbClr val="ED217D">
                <a:alpha val="60000"/>
              </a:srgbClr>
            </a:glow>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noAutofit/>
          </a:bodyPr>
          <a:lstStyle/>
          <a:p>
            <a:pPr algn="ctr"/>
            <a:r>
              <a:rPr lang="nl-NL" sz="1600" b="1" dirty="0">
                <a:solidFill>
                  <a:srgbClr val="000000"/>
                </a:solidFill>
              </a:rPr>
              <a:t>Medical Delta Field Lab </a:t>
            </a:r>
          </a:p>
          <a:p>
            <a:pPr algn="ctr"/>
            <a:r>
              <a:rPr lang="en-GB" sz="1400" dirty="0" err="1">
                <a:solidFill>
                  <a:srgbClr val="000000"/>
                </a:solidFill>
              </a:rPr>
              <a:t>Phenomix</a:t>
            </a:r>
            <a:endParaRPr lang="nl-NL" sz="1400" dirty="0">
              <a:solidFill>
                <a:srgbClr val="000000"/>
              </a:solidFill>
            </a:endParaRPr>
          </a:p>
        </p:txBody>
      </p:sp>
      <p:sp>
        <p:nvSpPr>
          <p:cNvPr id="61" name="Rechthoek 14">
            <a:extLst>
              <a:ext uri="{FF2B5EF4-FFF2-40B4-BE49-F238E27FC236}">
                <a16:creationId xmlns:a16="http://schemas.microsoft.com/office/drawing/2014/main" id="{6542E15B-D8A2-0040-A139-155C00493503}"/>
              </a:ext>
            </a:extLst>
          </p:cNvPr>
          <p:cNvSpPr/>
          <p:nvPr userDrawn="1"/>
        </p:nvSpPr>
        <p:spPr>
          <a:xfrm rot="16200000">
            <a:off x="-1845030" y="3643916"/>
            <a:ext cx="5050551" cy="488622"/>
          </a:xfrm>
          <a:prstGeom prst="rect">
            <a:avLst/>
          </a:prstGeom>
          <a:solidFill>
            <a:srgbClr val="ED217D"/>
          </a:solidFill>
          <a:ln w="12700">
            <a:solidFill>
              <a:srgbClr val="ED217D"/>
            </a:solidFill>
          </a:ln>
        </p:spPr>
        <p:txBody>
          <a:bodyPr wrap="square">
            <a:noAutofit/>
          </a:bodyPr>
          <a:lstStyle/>
          <a:p>
            <a:pPr algn="ctr"/>
            <a:r>
              <a:rPr lang="nl-NL" sz="2000" b="1" dirty="0" err="1">
                <a:solidFill>
                  <a:srgbClr val="FFFFFF"/>
                </a:solidFill>
              </a:rPr>
              <a:t>Scientific</a:t>
            </a:r>
            <a:r>
              <a:rPr lang="nl-NL" sz="2000" b="1" baseline="0" dirty="0">
                <a:solidFill>
                  <a:srgbClr val="FFFFFF"/>
                </a:solidFill>
              </a:rPr>
              <a:t> Programs</a:t>
            </a:r>
            <a:endParaRPr lang="nl-NL" sz="2000" b="1" dirty="0">
              <a:solidFill>
                <a:srgbClr val="FFFFFF"/>
              </a:solidFill>
            </a:endParaRPr>
          </a:p>
        </p:txBody>
      </p:sp>
    </p:spTree>
    <p:extLst>
      <p:ext uri="{BB962C8B-B14F-4D97-AF65-F5344CB8AC3E}">
        <p14:creationId xmlns:p14="http://schemas.microsoft.com/office/powerpoint/2010/main" val="816585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7" grpId="0" animBg="1"/>
      <p:bldP spid="6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_Foto-vierkant">
    <p:spTree>
      <p:nvGrpSpPr>
        <p:cNvPr id="1" name=""/>
        <p:cNvGrpSpPr/>
        <p:nvPr/>
      </p:nvGrpSpPr>
      <p:grpSpPr>
        <a:xfrm>
          <a:off x="0" y="0"/>
          <a:ext cx="0" cy="0"/>
          <a:chOff x="0" y="0"/>
          <a:chExt cx="0" cy="0"/>
        </a:xfrm>
      </p:grpSpPr>
      <p:sp>
        <p:nvSpPr>
          <p:cNvPr id="7" name="Rechthoek 3"/>
          <p:cNvSpPr/>
          <p:nvPr userDrawn="1"/>
        </p:nvSpPr>
        <p:spPr>
          <a:xfrm>
            <a:off x="3" y="1206709"/>
            <a:ext cx="12191997" cy="52912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9" name="Tijdelijke aanduiding voor afbeelding 30"/>
          <p:cNvSpPr>
            <a:spLocks noGrp="1"/>
          </p:cNvSpPr>
          <p:nvPr>
            <p:ph type="pic" sz="quarter" idx="12" hasCustomPrompt="1"/>
          </p:nvPr>
        </p:nvSpPr>
        <p:spPr>
          <a:xfrm>
            <a:off x="6096001" y="1206708"/>
            <a:ext cx="6105600" cy="5288400"/>
          </a:xfrm>
          <a:prstGeom prst="rect">
            <a:avLst/>
          </a:prstGeom>
          <a:noFill/>
        </p:spPr>
        <p:txBody>
          <a:bodyPr/>
          <a:lstStyle>
            <a:lvl1pPr>
              <a:lnSpc>
                <a:spcPct val="150000"/>
              </a:lnSpc>
              <a:defRPr sz="1200" baseline="0">
                <a:solidFill>
                  <a:schemeClr val="tx1"/>
                </a:solidFill>
              </a:defRPr>
            </a:lvl1pPr>
          </a:lstStyle>
          <a:p>
            <a:r>
              <a:rPr lang="en-US" dirty="0"/>
              <a:t>Click on the pictogram to add a square picture</a:t>
            </a:r>
            <a:endParaRPr lang="nl-NL" dirty="0"/>
          </a:p>
        </p:txBody>
      </p:sp>
      <p:sp>
        <p:nvSpPr>
          <p:cNvPr id="6" name="Tijdelijke aanduiding voor tekst 18"/>
          <p:cNvSpPr>
            <a:spLocks noGrp="1"/>
          </p:cNvSpPr>
          <p:nvPr>
            <p:ph type="body" sz="quarter" idx="10" hasCustomPrompt="1"/>
          </p:nvPr>
        </p:nvSpPr>
        <p:spPr>
          <a:xfrm>
            <a:off x="397823" y="260386"/>
            <a:ext cx="10010899" cy="641488"/>
          </a:xfrm>
          <a:prstGeom prst="rect">
            <a:avLst/>
          </a:prstGeom>
        </p:spPr>
        <p:txBody>
          <a:bodyPr anchor="ctr">
            <a:normAutofit/>
          </a:bodyPr>
          <a:lstStyle>
            <a:lvl1pPr marL="0" indent="0" algn="l">
              <a:buNone/>
              <a:defRPr sz="2800" b="1" spc="100" baseline="0">
                <a:solidFill>
                  <a:srgbClr val="ED217D"/>
                </a:solidFill>
              </a:defRPr>
            </a:lvl1pPr>
          </a:lstStyle>
          <a:p>
            <a:pPr lvl="0"/>
            <a:r>
              <a:rPr lang="nl-NL" dirty="0" err="1"/>
              <a:t>Title</a:t>
            </a:r>
            <a:r>
              <a:rPr lang="nl-NL" dirty="0"/>
              <a:t> – </a:t>
            </a:r>
            <a:r>
              <a:rPr lang="nl-NL" dirty="0" err="1"/>
              <a:t>photo</a:t>
            </a:r>
            <a:r>
              <a:rPr lang="nl-NL" dirty="0"/>
              <a:t> slide</a:t>
            </a:r>
          </a:p>
        </p:txBody>
      </p:sp>
      <p:sp>
        <p:nvSpPr>
          <p:cNvPr id="10" name="Tijdelijke aanduiding voor tekst 20"/>
          <p:cNvSpPr>
            <a:spLocks noGrp="1"/>
          </p:cNvSpPr>
          <p:nvPr>
            <p:ph type="body" sz="quarter" idx="15" hasCustomPrompt="1"/>
          </p:nvPr>
        </p:nvSpPr>
        <p:spPr>
          <a:xfrm>
            <a:off x="399600" y="1522800"/>
            <a:ext cx="5268229" cy="4680000"/>
          </a:xfrm>
          <a:prstGeom prst="rect">
            <a:avLst/>
          </a:prstGeom>
        </p:spPr>
        <p:txBody>
          <a:bodyPr wrap="square" lIns="90000">
            <a:normAutofit/>
          </a:bodyPr>
          <a:lstStyle>
            <a:lvl1pPr marL="0" indent="0">
              <a:buFontTx/>
              <a:buNone/>
              <a:defRPr sz="2000" i="0" spc="100" baseline="0">
                <a:solidFill>
                  <a:schemeClr val="tx1">
                    <a:lumMod val="75000"/>
                    <a:lumOff val="25000"/>
                  </a:schemeClr>
                </a:solidFill>
              </a:defRPr>
            </a:lvl1pPr>
          </a:lstStyle>
          <a:p>
            <a:pPr lvl="0"/>
            <a:r>
              <a:rPr lang="nl-NL" dirty="0"/>
              <a:t>Tekst</a:t>
            </a:r>
          </a:p>
        </p:txBody>
      </p:sp>
    </p:spTree>
    <p:extLst>
      <p:ext uri="{BB962C8B-B14F-4D97-AF65-F5344CB8AC3E}">
        <p14:creationId xmlns:p14="http://schemas.microsoft.com/office/powerpoint/2010/main" val="96424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kst_foto_staand">
    <p:spTree>
      <p:nvGrpSpPr>
        <p:cNvPr id="1" name=""/>
        <p:cNvGrpSpPr/>
        <p:nvPr/>
      </p:nvGrpSpPr>
      <p:grpSpPr>
        <a:xfrm>
          <a:off x="0" y="0"/>
          <a:ext cx="0" cy="0"/>
          <a:chOff x="0" y="0"/>
          <a:chExt cx="0" cy="0"/>
        </a:xfrm>
      </p:grpSpPr>
      <p:sp>
        <p:nvSpPr>
          <p:cNvPr id="4" name="Rechthoek 3"/>
          <p:cNvSpPr/>
          <p:nvPr userDrawn="1"/>
        </p:nvSpPr>
        <p:spPr>
          <a:xfrm>
            <a:off x="3" y="1206709"/>
            <a:ext cx="12191997" cy="52912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9" name="Footer Placeholder 4"/>
          <p:cNvSpPr>
            <a:spLocks noGrp="1"/>
          </p:cNvSpPr>
          <p:nvPr>
            <p:ph type="ftr" sz="quarter" idx="3"/>
          </p:nvPr>
        </p:nvSpPr>
        <p:spPr>
          <a:xfrm>
            <a:off x="2789453" y="6503060"/>
            <a:ext cx="7610324" cy="345796"/>
          </a:xfrm>
          <a:prstGeom prst="rect">
            <a:avLst/>
          </a:prstGeom>
        </p:spPr>
        <p:txBody>
          <a:bodyPr vert="horz" lIns="91440" tIns="45720" rIns="91440" bIns="45720" rtlCol="0" anchor="ctr"/>
          <a:lstStyle>
            <a:lvl1pPr algn="l">
              <a:defRPr sz="1000" spc="100" baseline="0">
                <a:solidFill>
                  <a:schemeClr val="bg1"/>
                </a:solidFill>
              </a:defRPr>
            </a:lvl1pPr>
          </a:lstStyle>
          <a:p>
            <a:r>
              <a:rPr lang="en-US" dirty="0"/>
              <a:t>- Life Sciences, Health &amp; Technology</a:t>
            </a:r>
          </a:p>
        </p:txBody>
      </p:sp>
      <p:pic>
        <p:nvPicPr>
          <p:cNvPr id="10" name="Afbeelding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31787" y="357751"/>
            <a:ext cx="1141199" cy="446970"/>
          </a:xfrm>
          <a:prstGeom prst="rect">
            <a:avLst/>
          </a:prstGeom>
        </p:spPr>
      </p:pic>
      <p:sp>
        <p:nvSpPr>
          <p:cNvPr id="11" name="Rechthoek 3"/>
          <p:cNvSpPr/>
          <p:nvPr userDrawn="1"/>
        </p:nvSpPr>
        <p:spPr>
          <a:xfrm>
            <a:off x="3" y="1206709"/>
            <a:ext cx="12191997" cy="52912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3" name="Tijdelijke aanduiding voor afbeelding 30"/>
          <p:cNvSpPr>
            <a:spLocks noGrp="1"/>
          </p:cNvSpPr>
          <p:nvPr>
            <p:ph type="pic" sz="quarter" idx="12" hasCustomPrompt="1"/>
          </p:nvPr>
        </p:nvSpPr>
        <p:spPr>
          <a:xfrm>
            <a:off x="7604403" y="1206709"/>
            <a:ext cx="4582800" cy="5288400"/>
          </a:xfrm>
          <a:prstGeom prst="rect">
            <a:avLst/>
          </a:prstGeom>
          <a:noFill/>
        </p:spPr>
        <p:txBody>
          <a:bodyPr/>
          <a:lstStyle>
            <a:lvl1pPr>
              <a:lnSpc>
                <a:spcPct val="150000"/>
              </a:lnSpc>
              <a:defRPr sz="1200" baseline="0">
                <a:solidFill>
                  <a:schemeClr val="tx1"/>
                </a:solidFill>
              </a:defRPr>
            </a:lvl1pPr>
          </a:lstStyle>
          <a:p>
            <a:r>
              <a:rPr lang="en-US" dirty="0"/>
              <a:t>Click on the pictogram to add a portrait picture</a:t>
            </a:r>
            <a:endParaRPr lang="nl-NL" dirty="0"/>
          </a:p>
        </p:txBody>
      </p:sp>
      <p:sp>
        <p:nvSpPr>
          <p:cNvPr id="12" name="Tijdelijke aanduiding voor tekst 18"/>
          <p:cNvSpPr>
            <a:spLocks noGrp="1"/>
          </p:cNvSpPr>
          <p:nvPr>
            <p:ph type="body" sz="quarter" idx="10" hasCustomPrompt="1"/>
          </p:nvPr>
        </p:nvSpPr>
        <p:spPr>
          <a:xfrm>
            <a:off x="397823" y="260386"/>
            <a:ext cx="10010899" cy="641488"/>
          </a:xfrm>
          <a:prstGeom prst="rect">
            <a:avLst/>
          </a:prstGeom>
        </p:spPr>
        <p:txBody>
          <a:bodyPr anchor="ctr">
            <a:normAutofit/>
          </a:bodyPr>
          <a:lstStyle>
            <a:lvl1pPr marL="0" indent="0" algn="l">
              <a:buNone/>
              <a:defRPr sz="2800" b="1" spc="100" baseline="0">
                <a:solidFill>
                  <a:srgbClr val="ED217D"/>
                </a:solidFill>
              </a:defRPr>
            </a:lvl1pPr>
          </a:lstStyle>
          <a:p>
            <a:pPr lvl="0"/>
            <a:r>
              <a:rPr lang="nl-NL" dirty="0" err="1"/>
              <a:t>Title</a:t>
            </a:r>
            <a:r>
              <a:rPr lang="nl-NL" dirty="0"/>
              <a:t> – </a:t>
            </a:r>
            <a:r>
              <a:rPr lang="nl-NL" dirty="0" err="1"/>
              <a:t>photo</a:t>
            </a:r>
            <a:r>
              <a:rPr lang="nl-NL" dirty="0"/>
              <a:t> slide</a:t>
            </a:r>
          </a:p>
        </p:txBody>
      </p:sp>
      <p:sp>
        <p:nvSpPr>
          <p:cNvPr id="15" name="Tijdelijke aanduiding voor tekst 20"/>
          <p:cNvSpPr>
            <a:spLocks noGrp="1"/>
          </p:cNvSpPr>
          <p:nvPr>
            <p:ph type="body" sz="quarter" idx="15" hasCustomPrompt="1"/>
          </p:nvPr>
        </p:nvSpPr>
        <p:spPr>
          <a:xfrm>
            <a:off x="399600" y="1522800"/>
            <a:ext cx="6647086" cy="4680000"/>
          </a:xfrm>
          <a:prstGeom prst="rect">
            <a:avLst/>
          </a:prstGeom>
        </p:spPr>
        <p:txBody>
          <a:bodyPr wrap="square" lIns="90000">
            <a:normAutofit/>
          </a:bodyPr>
          <a:lstStyle>
            <a:lvl1pPr marL="0" indent="0">
              <a:buFontTx/>
              <a:buNone/>
              <a:defRPr sz="2000" i="0" spc="100" baseline="0">
                <a:solidFill>
                  <a:schemeClr val="tx1">
                    <a:lumMod val="75000"/>
                    <a:lumOff val="25000"/>
                  </a:schemeClr>
                </a:solidFill>
              </a:defRPr>
            </a:lvl1pPr>
          </a:lstStyle>
          <a:p>
            <a:pPr lvl="0"/>
            <a:r>
              <a:rPr lang="nl-NL" dirty="0"/>
              <a:t>Tekst</a:t>
            </a:r>
          </a:p>
        </p:txBody>
      </p:sp>
    </p:spTree>
    <p:extLst>
      <p:ext uri="{BB962C8B-B14F-4D97-AF65-F5344CB8AC3E}">
        <p14:creationId xmlns:p14="http://schemas.microsoft.com/office/powerpoint/2010/main" val="245094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Foto_liggend_beeldvullend">
    <p:spTree>
      <p:nvGrpSpPr>
        <p:cNvPr id="1" name=""/>
        <p:cNvGrpSpPr/>
        <p:nvPr/>
      </p:nvGrpSpPr>
      <p:grpSpPr>
        <a:xfrm>
          <a:off x="0" y="0"/>
          <a:ext cx="0" cy="0"/>
          <a:chOff x="0" y="0"/>
          <a:chExt cx="0" cy="0"/>
        </a:xfrm>
      </p:grpSpPr>
      <p:sp>
        <p:nvSpPr>
          <p:cNvPr id="4" name="Rechthoek 3"/>
          <p:cNvSpPr/>
          <p:nvPr userDrawn="1"/>
        </p:nvSpPr>
        <p:spPr>
          <a:xfrm>
            <a:off x="3" y="1206709"/>
            <a:ext cx="12191997" cy="52912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9" name="Footer Placeholder 4"/>
          <p:cNvSpPr>
            <a:spLocks noGrp="1"/>
          </p:cNvSpPr>
          <p:nvPr>
            <p:ph type="ftr" sz="quarter" idx="3"/>
          </p:nvPr>
        </p:nvSpPr>
        <p:spPr>
          <a:xfrm>
            <a:off x="2789453" y="6503060"/>
            <a:ext cx="7610324" cy="345796"/>
          </a:xfrm>
          <a:prstGeom prst="rect">
            <a:avLst/>
          </a:prstGeom>
        </p:spPr>
        <p:txBody>
          <a:bodyPr vert="horz" lIns="91440" tIns="45720" rIns="91440" bIns="45720" rtlCol="0" anchor="ctr"/>
          <a:lstStyle>
            <a:lvl1pPr algn="l">
              <a:defRPr sz="1000" spc="100" baseline="0">
                <a:solidFill>
                  <a:schemeClr val="bg1"/>
                </a:solidFill>
              </a:defRPr>
            </a:lvl1pPr>
          </a:lstStyle>
          <a:p>
            <a:r>
              <a:rPr lang="en-US"/>
              <a:t>- Life Sciences, Health &amp; Technology</a:t>
            </a:r>
            <a:endParaRPr lang="en-US" dirty="0"/>
          </a:p>
        </p:txBody>
      </p:sp>
      <p:pic>
        <p:nvPicPr>
          <p:cNvPr id="10" name="Afbeelding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31787" y="357751"/>
            <a:ext cx="1141199" cy="446970"/>
          </a:xfrm>
          <a:prstGeom prst="rect">
            <a:avLst/>
          </a:prstGeom>
        </p:spPr>
      </p:pic>
      <p:sp>
        <p:nvSpPr>
          <p:cNvPr id="13" name="Tijdelijke aanduiding voor afbeelding 30"/>
          <p:cNvSpPr>
            <a:spLocks noGrp="1"/>
          </p:cNvSpPr>
          <p:nvPr>
            <p:ph type="pic" sz="quarter" idx="12" hasCustomPrompt="1"/>
          </p:nvPr>
        </p:nvSpPr>
        <p:spPr>
          <a:xfrm>
            <a:off x="0" y="1206708"/>
            <a:ext cx="12193200" cy="5288400"/>
          </a:xfrm>
          <a:prstGeom prst="rect">
            <a:avLst/>
          </a:prstGeom>
          <a:noFill/>
        </p:spPr>
        <p:txBody>
          <a:bodyPr/>
          <a:lstStyle>
            <a:lvl1pPr>
              <a:lnSpc>
                <a:spcPct val="150000"/>
              </a:lnSpc>
              <a:defRPr sz="1200" baseline="0">
                <a:solidFill>
                  <a:schemeClr val="tx1"/>
                </a:solidFill>
              </a:defRPr>
            </a:lvl1pPr>
          </a:lstStyle>
          <a:p>
            <a:r>
              <a:rPr lang="en-US" dirty="0"/>
              <a:t>Click on the pictogram to add a landscape picture</a:t>
            </a:r>
            <a:endParaRPr lang="nl-NL" dirty="0"/>
          </a:p>
        </p:txBody>
      </p:sp>
      <p:sp>
        <p:nvSpPr>
          <p:cNvPr id="7" name="Tijdelijke aanduiding voor tekst 18"/>
          <p:cNvSpPr>
            <a:spLocks noGrp="1"/>
          </p:cNvSpPr>
          <p:nvPr>
            <p:ph type="body" sz="quarter" idx="10" hasCustomPrompt="1"/>
          </p:nvPr>
        </p:nvSpPr>
        <p:spPr>
          <a:xfrm>
            <a:off x="397823" y="260386"/>
            <a:ext cx="10010899" cy="641488"/>
          </a:xfrm>
          <a:prstGeom prst="rect">
            <a:avLst/>
          </a:prstGeom>
        </p:spPr>
        <p:txBody>
          <a:bodyPr anchor="ctr">
            <a:normAutofit/>
          </a:bodyPr>
          <a:lstStyle>
            <a:lvl1pPr marL="0" indent="0" algn="l">
              <a:buNone/>
              <a:defRPr sz="2800" b="1" spc="100" baseline="0">
                <a:solidFill>
                  <a:srgbClr val="ED217D"/>
                </a:solidFill>
              </a:defRPr>
            </a:lvl1pPr>
          </a:lstStyle>
          <a:p>
            <a:pPr lvl="0"/>
            <a:r>
              <a:rPr lang="nl-NL" dirty="0" err="1"/>
              <a:t>Title</a:t>
            </a:r>
            <a:r>
              <a:rPr lang="nl-NL" dirty="0"/>
              <a:t> – </a:t>
            </a:r>
            <a:r>
              <a:rPr lang="nl-NL" dirty="0" err="1"/>
              <a:t>photo</a:t>
            </a:r>
            <a:r>
              <a:rPr lang="nl-NL" dirty="0"/>
              <a:t> slide</a:t>
            </a:r>
          </a:p>
        </p:txBody>
      </p:sp>
    </p:spTree>
    <p:extLst>
      <p:ext uri="{BB962C8B-B14F-4D97-AF65-F5344CB8AC3E}">
        <p14:creationId xmlns:p14="http://schemas.microsoft.com/office/powerpoint/2010/main" val="300733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foto's_liggend">
    <p:spTree>
      <p:nvGrpSpPr>
        <p:cNvPr id="1" name=""/>
        <p:cNvGrpSpPr/>
        <p:nvPr/>
      </p:nvGrpSpPr>
      <p:grpSpPr>
        <a:xfrm>
          <a:off x="0" y="0"/>
          <a:ext cx="0" cy="0"/>
          <a:chOff x="0" y="0"/>
          <a:chExt cx="0" cy="0"/>
        </a:xfrm>
      </p:grpSpPr>
      <p:sp>
        <p:nvSpPr>
          <p:cNvPr id="11" name="Rechthoek 3"/>
          <p:cNvSpPr/>
          <p:nvPr userDrawn="1"/>
        </p:nvSpPr>
        <p:spPr>
          <a:xfrm>
            <a:off x="3" y="1206709"/>
            <a:ext cx="12191997" cy="52912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1" name="Tijdelijke aanduiding voor afbeelding 30"/>
          <p:cNvSpPr>
            <a:spLocks noGrp="1"/>
          </p:cNvSpPr>
          <p:nvPr>
            <p:ph type="pic" sz="quarter" idx="15" hasCustomPrompt="1"/>
          </p:nvPr>
        </p:nvSpPr>
        <p:spPr>
          <a:xfrm>
            <a:off x="6063725" y="3841654"/>
            <a:ext cx="6081184" cy="2656346"/>
          </a:xfrm>
          <a:prstGeom prst="rect">
            <a:avLst/>
          </a:prstGeom>
        </p:spPr>
        <p:txBody>
          <a:bodyPr/>
          <a:lstStyle>
            <a:lvl1pPr>
              <a:lnSpc>
                <a:spcPct val="150000"/>
              </a:lnSpc>
              <a:defRPr sz="1200" baseline="0">
                <a:solidFill>
                  <a:schemeClr val="tx1"/>
                </a:solidFill>
              </a:defRPr>
            </a:lvl1pPr>
          </a:lstStyle>
          <a:p>
            <a:r>
              <a:rPr lang="en-US" dirty="0"/>
              <a:t>Click on the pictogram to add a landscape picture</a:t>
            </a:r>
            <a:endParaRPr lang="nl-NL" dirty="0"/>
          </a:p>
        </p:txBody>
      </p:sp>
      <p:sp>
        <p:nvSpPr>
          <p:cNvPr id="20" name="Tijdelijke aanduiding voor afbeelding 30"/>
          <p:cNvSpPr>
            <a:spLocks noGrp="1"/>
          </p:cNvSpPr>
          <p:nvPr>
            <p:ph type="pic" sz="quarter" idx="14" hasCustomPrompt="1"/>
          </p:nvPr>
        </p:nvSpPr>
        <p:spPr>
          <a:xfrm>
            <a:off x="9510" y="3835400"/>
            <a:ext cx="6081184" cy="2656346"/>
          </a:xfrm>
          <a:prstGeom prst="rect">
            <a:avLst/>
          </a:prstGeom>
        </p:spPr>
        <p:txBody>
          <a:bodyPr/>
          <a:lstStyle>
            <a:lvl1pPr>
              <a:lnSpc>
                <a:spcPct val="150000"/>
              </a:lnSpc>
              <a:defRPr sz="1200" baseline="0">
                <a:solidFill>
                  <a:schemeClr val="tx1"/>
                </a:solidFill>
              </a:defRPr>
            </a:lvl1pPr>
          </a:lstStyle>
          <a:p>
            <a:r>
              <a:rPr lang="en-US" dirty="0"/>
              <a:t>Click on the pictogram to add a landscape picture</a:t>
            </a:r>
            <a:endParaRPr lang="nl-NL" dirty="0"/>
          </a:p>
        </p:txBody>
      </p:sp>
      <p:sp>
        <p:nvSpPr>
          <p:cNvPr id="57" name="Tijdelijke aanduiding voor afbeelding 30"/>
          <p:cNvSpPr>
            <a:spLocks noGrp="1"/>
          </p:cNvSpPr>
          <p:nvPr>
            <p:ph type="pic" sz="quarter" idx="13" hasCustomPrompt="1"/>
          </p:nvPr>
        </p:nvSpPr>
        <p:spPr>
          <a:xfrm>
            <a:off x="6063725" y="1206500"/>
            <a:ext cx="6117664" cy="2628900"/>
          </a:xfrm>
          <a:prstGeom prst="rect">
            <a:avLst/>
          </a:prstGeom>
          <a:noFill/>
        </p:spPr>
        <p:txBody>
          <a:bodyPr/>
          <a:lstStyle>
            <a:lvl1pPr>
              <a:lnSpc>
                <a:spcPct val="150000"/>
              </a:lnSpc>
              <a:defRPr sz="1200">
                <a:solidFill>
                  <a:schemeClr val="tx1"/>
                </a:solidFill>
              </a:defRPr>
            </a:lvl1pPr>
          </a:lstStyle>
          <a:p>
            <a:r>
              <a:rPr lang="en-US" dirty="0"/>
              <a:t>Click on the pictogram to add a landscape picture</a:t>
            </a:r>
            <a:endParaRPr lang="nl-NL" dirty="0"/>
          </a:p>
        </p:txBody>
      </p:sp>
      <p:sp>
        <p:nvSpPr>
          <p:cNvPr id="48" name="Tijdelijke aanduiding voor afbeelding 30"/>
          <p:cNvSpPr>
            <a:spLocks noGrp="1"/>
          </p:cNvSpPr>
          <p:nvPr>
            <p:ph type="pic" sz="quarter" idx="12" hasCustomPrompt="1"/>
          </p:nvPr>
        </p:nvSpPr>
        <p:spPr>
          <a:xfrm>
            <a:off x="0" y="1206500"/>
            <a:ext cx="6081184" cy="2628900"/>
          </a:xfrm>
          <a:prstGeom prst="rect">
            <a:avLst/>
          </a:prstGeom>
          <a:noFill/>
        </p:spPr>
        <p:txBody>
          <a:bodyPr/>
          <a:lstStyle>
            <a:lvl1pPr>
              <a:lnSpc>
                <a:spcPct val="150000"/>
              </a:lnSpc>
              <a:defRPr sz="1200" baseline="0">
                <a:solidFill>
                  <a:schemeClr val="tx1"/>
                </a:solidFill>
              </a:defRPr>
            </a:lvl1pPr>
          </a:lstStyle>
          <a:p>
            <a:r>
              <a:rPr lang="en-US" dirty="0"/>
              <a:t>Click on the pictogram to add a landscape picture</a:t>
            </a:r>
            <a:endParaRPr lang="nl-NL" dirty="0"/>
          </a:p>
        </p:txBody>
      </p:sp>
      <p:sp>
        <p:nvSpPr>
          <p:cNvPr id="18" name="Footer Placeholder 4"/>
          <p:cNvSpPr>
            <a:spLocks noGrp="1"/>
          </p:cNvSpPr>
          <p:nvPr>
            <p:ph type="ftr" sz="quarter" idx="3"/>
          </p:nvPr>
        </p:nvSpPr>
        <p:spPr>
          <a:xfrm>
            <a:off x="2789453" y="6503060"/>
            <a:ext cx="7610324" cy="345796"/>
          </a:xfrm>
          <a:prstGeom prst="rect">
            <a:avLst/>
          </a:prstGeom>
        </p:spPr>
        <p:txBody>
          <a:bodyPr vert="horz" lIns="91440" tIns="45720" rIns="91440" bIns="45720" rtlCol="0" anchor="ctr"/>
          <a:lstStyle>
            <a:lvl1pPr algn="l">
              <a:defRPr sz="1000" spc="100" baseline="0">
                <a:solidFill>
                  <a:schemeClr val="bg1"/>
                </a:solidFill>
              </a:defRPr>
            </a:lvl1pPr>
          </a:lstStyle>
          <a:p>
            <a:r>
              <a:rPr lang="en-US"/>
              <a:t>- Life Sciences, Health &amp; Technology</a:t>
            </a:r>
            <a:endParaRPr lang="en-US" dirty="0"/>
          </a:p>
        </p:txBody>
      </p:sp>
      <p:pic>
        <p:nvPicPr>
          <p:cNvPr id="23" name="Afbeelding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31787" y="357751"/>
            <a:ext cx="1141199" cy="446970"/>
          </a:xfrm>
          <a:prstGeom prst="rect">
            <a:avLst/>
          </a:prstGeom>
        </p:spPr>
      </p:pic>
      <p:sp>
        <p:nvSpPr>
          <p:cNvPr id="10" name="Tijdelijke aanduiding voor tekst 18"/>
          <p:cNvSpPr>
            <a:spLocks noGrp="1"/>
          </p:cNvSpPr>
          <p:nvPr>
            <p:ph type="body" sz="quarter" idx="10" hasCustomPrompt="1"/>
          </p:nvPr>
        </p:nvSpPr>
        <p:spPr>
          <a:xfrm>
            <a:off x="397823" y="260386"/>
            <a:ext cx="10010899" cy="641488"/>
          </a:xfrm>
          <a:prstGeom prst="rect">
            <a:avLst/>
          </a:prstGeom>
        </p:spPr>
        <p:txBody>
          <a:bodyPr anchor="ctr">
            <a:normAutofit/>
          </a:bodyPr>
          <a:lstStyle>
            <a:lvl1pPr marL="0" indent="0" algn="l">
              <a:buNone/>
              <a:defRPr sz="2800" b="1" spc="100" baseline="0">
                <a:solidFill>
                  <a:srgbClr val="ED217D"/>
                </a:solidFill>
              </a:defRPr>
            </a:lvl1pPr>
          </a:lstStyle>
          <a:p>
            <a:pPr lvl="0"/>
            <a:r>
              <a:rPr lang="nl-NL" dirty="0" err="1"/>
              <a:t>Title</a:t>
            </a:r>
            <a:r>
              <a:rPr lang="nl-NL" dirty="0"/>
              <a:t> – </a:t>
            </a:r>
            <a:r>
              <a:rPr lang="nl-NL" dirty="0" err="1"/>
              <a:t>photo</a:t>
            </a:r>
            <a:r>
              <a:rPr lang="nl-NL" dirty="0"/>
              <a:t> slide</a:t>
            </a:r>
          </a:p>
        </p:txBody>
      </p:sp>
    </p:spTree>
    <p:extLst>
      <p:ext uri="{BB962C8B-B14F-4D97-AF65-F5344CB8AC3E}">
        <p14:creationId xmlns:p14="http://schemas.microsoft.com/office/powerpoint/2010/main" val="362253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Afbeelding 4"/>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10531787" y="357751"/>
            <a:ext cx="1141199" cy="446970"/>
          </a:xfrm>
          <a:prstGeom prst="rect">
            <a:avLst/>
          </a:prstGeom>
        </p:spPr>
      </p:pic>
      <p:sp>
        <p:nvSpPr>
          <p:cNvPr id="13" name="Rechthoek 8"/>
          <p:cNvSpPr/>
          <p:nvPr userDrawn="1"/>
        </p:nvSpPr>
        <p:spPr>
          <a:xfrm>
            <a:off x="1" y="6498000"/>
            <a:ext cx="12191999" cy="360000"/>
          </a:xfrm>
          <a:prstGeom prst="rect">
            <a:avLst/>
          </a:prstGeom>
          <a:solidFill>
            <a:srgbClr val="BBB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5" name="Tekstvak 11"/>
          <p:cNvSpPr txBox="1"/>
          <p:nvPr userDrawn="1"/>
        </p:nvSpPr>
        <p:spPr>
          <a:xfrm>
            <a:off x="10803527" y="6554891"/>
            <a:ext cx="1225995" cy="246221"/>
          </a:xfrm>
          <a:prstGeom prst="rect">
            <a:avLst/>
          </a:prstGeom>
          <a:noFill/>
        </p:spPr>
        <p:txBody>
          <a:bodyPr wrap="square" rtlCol="0">
            <a:spAutoFit/>
          </a:bodyPr>
          <a:lstStyle/>
          <a:p>
            <a:pPr algn="r"/>
            <a:r>
              <a:rPr lang="nl-NL" sz="1000" b="0" i="0" spc="100" baseline="0" dirty="0">
                <a:solidFill>
                  <a:schemeClr val="bg2"/>
                </a:solidFill>
                <a:latin typeface="+mn-lt"/>
                <a:ea typeface="Arial" charset="0"/>
                <a:cs typeface="Arial" charset="0"/>
              </a:rPr>
              <a:t>slide </a:t>
            </a:r>
            <a:fld id="{71766878-3199-4EAB-94E7-2D6D11070E14}" type="slidenum">
              <a:rPr lang="en-US" sz="1000" kern="1200" spc="100" smtClean="0">
                <a:solidFill>
                  <a:schemeClr val="bg2"/>
                </a:solidFill>
                <a:latin typeface="+mn-lt"/>
                <a:ea typeface="+mn-ea"/>
                <a:cs typeface="+mn-cs"/>
              </a:rPr>
              <a:pPr algn="r"/>
              <a:t>‹nr.›</a:t>
            </a:fld>
            <a:endParaRPr lang="nl-NL" sz="1000" b="0" i="0" spc="100" baseline="0" dirty="0">
              <a:solidFill>
                <a:schemeClr val="bg2"/>
              </a:solidFill>
              <a:latin typeface="+mn-lt"/>
              <a:ea typeface="Arial" charset="0"/>
              <a:cs typeface="Arial" charset="0"/>
            </a:endParaRPr>
          </a:p>
        </p:txBody>
      </p:sp>
      <p:pic>
        <p:nvPicPr>
          <p:cNvPr id="16" name="Afbeelding 12"/>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10628032" y="6498000"/>
            <a:ext cx="480000" cy="360000"/>
          </a:xfrm>
          <a:prstGeom prst="rect">
            <a:avLst/>
          </a:prstGeom>
        </p:spPr>
      </p:pic>
      <p:pic>
        <p:nvPicPr>
          <p:cNvPr id="17" name="Afbeelding 9"/>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256655" y="6599876"/>
            <a:ext cx="693906" cy="183284"/>
          </a:xfrm>
          <a:prstGeom prst="rect">
            <a:avLst/>
          </a:prstGeom>
        </p:spPr>
      </p:pic>
      <p:sp>
        <p:nvSpPr>
          <p:cNvPr id="8" name="Tekstvak 10"/>
          <p:cNvSpPr txBox="1"/>
          <p:nvPr userDrawn="1"/>
        </p:nvSpPr>
        <p:spPr>
          <a:xfrm>
            <a:off x="1324406" y="6554891"/>
            <a:ext cx="4431673" cy="246221"/>
          </a:xfrm>
          <a:prstGeom prst="rect">
            <a:avLst/>
          </a:prstGeom>
          <a:noFill/>
        </p:spPr>
        <p:txBody>
          <a:bodyPr wrap="square" rtlCol="0">
            <a:spAutoFit/>
          </a:bodyPr>
          <a:lstStyle/>
          <a:p>
            <a:r>
              <a:rPr lang="nl-NL" sz="1000" b="1" i="0" spc="100" dirty="0" err="1">
                <a:solidFill>
                  <a:schemeClr val="bg1"/>
                </a:solidFill>
                <a:latin typeface="Arial" charset="0"/>
                <a:ea typeface="Arial" charset="0"/>
                <a:cs typeface="Arial" charset="0"/>
              </a:rPr>
              <a:t>Medical</a:t>
            </a:r>
            <a:r>
              <a:rPr lang="nl-NL" sz="1000" b="1" i="0" spc="100" baseline="0" dirty="0">
                <a:solidFill>
                  <a:schemeClr val="bg1"/>
                </a:solidFill>
                <a:latin typeface="Arial" charset="0"/>
                <a:ea typeface="Arial" charset="0"/>
                <a:cs typeface="Arial" charset="0"/>
              </a:rPr>
              <a:t> Delta  </a:t>
            </a:r>
            <a:r>
              <a:rPr lang="nl-NL" sz="1000" b="0" i="0" spc="100" baseline="0" dirty="0">
                <a:solidFill>
                  <a:schemeClr val="bg1"/>
                </a:solidFill>
                <a:latin typeface="Arial" charset="0"/>
                <a:ea typeface="Arial" charset="0"/>
                <a:cs typeface="Arial" charset="0"/>
              </a:rPr>
              <a:t>- Life Sciences, Health &amp; Technology</a:t>
            </a:r>
            <a:endParaRPr lang="nl-NL" sz="1000" b="0" i="0" spc="1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87748416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73" r:id="rId5"/>
    <p:sldLayoutId id="2147483656" r:id="rId6"/>
    <p:sldLayoutId id="2147483660" r:id="rId7"/>
    <p:sldLayoutId id="2147483659" r:id="rId8"/>
    <p:sldLayoutId id="2147483658" r:id="rId9"/>
    <p:sldLayoutId id="214748366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g"/><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41646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66227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93752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6637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5"/>
          </p:nvPr>
        </p:nvSpPr>
        <p:spPr/>
      </p:sp>
      <p:sp>
        <p:nvSpPr>
          <p:cNvPr id="3" name="Picture Placeholder 2"/>
          <p:cNvSpPr>
            <a:spLocks noGrp="1"/>
          </p:cNvSpPr>
          <p:nvPr>
            <p:ph type="pic" sz="quarter" idx="14"/>
          </p:nvPr>
        </p:nvSpPr>
        <p:spPr/>
      </p:sp>
      <p:sp>
        <p:nvSpPr>
          <p:cNvPr id="4" name="Picture Placeholder 3"/>
          <p:cNvSpPr>
            <a:spLocks noGrp="1"/>
          </p:cNvSpPr>
          <p:nvPr>
            <p:ph type="pic" sz="quarter" idx="13"/>
          </p:nvPr>
        </p:nvSpPr>
        <p:spPr/>
      </p:sp>
      <p:sp>
        <p:nvSpPr>
          <p:cNvPr id="5" name="Picture Placeholder 4"/>
          <p:cNvSpPr>
            <a:spLocks noGrp="1"/>
          </p:cNvSpPr>
          <p:nvPr>
            <p:ph type="pic" sz="quarter" idx="12"/>
          </p:nvPr>
        </p:nvSpPr>
        <p:spPr/>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58257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nachthemel&#10;&#10;Automatisch gegenereerde beschrijving">
            <a:extLst>
              <a:ext uri="{FF2B5EF4-FFF2-40B4-BE49-F238E27FC236}">
                <a16:creationId xmlns:a16="http://schemas.microsoft.com/office/drawing/2014/main" id="{085A4FDE-6FED-432D-A208-8321E71251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4" name="Text Placeholder 6">
            <a:extLst>
              <a:ext uri="{FF2B5EF4-FFF2-40B4-BE49-F238E27FC236}">
                <a16:creationId xmlns:a16="http://schemas.microsoft.com/office/drawing/2014/main" id="{B759BA4A-2ABE-4429-B1A5-16CB4EE0A8CB}"/>
              </a:ext>
            </a:extLst>
          </p:cNvPr>
          <p:cNvSpPr txBox="1">
            <a:spLocks/>
          </p:cNvSpPr>
          <p:nvPr/>
        </p:nvSpPr>
        <p:spPr>
          <a:xfrm>
            <a:off x="1" y="4683984"/>
            <a:ext cx="12192000" cy="1203437"/>
          </a:xfrm>
          <a:prstGeom prst="rect">
            <a:avLst/>
          </a:prstGeom>
          <a:solidFill>
            <a:srgbClr val="E71D73"/>
          </a:solidFill>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nl-NL" sz="3200" b="1" dirty="0">
              <a:solidFill>
                <a:schemeClr val="bg1"/>
              </a:solidFill>
            </a:endParaRPr>
          </a:p>
          <a:p>
            <a:endParaRPr lang="en-GB" dirty="0">
              <a:solidFill>
                <a:schemeClr val="bg1"/>
              </a:solidFill>
            </a:endParaRPr>
          </a:p>
        </p:txBody>
      </p:sp>
      <p:pic>
        <p:nvPicPr>
          <p:cNvPr id="5" name="Afbeelding 4">
            <a:extLst>
              <a:ext uri="{FF2B5EF4-FFF2-40B4-BE49-F238E27FC236}">
                <a16:creationId xmlns:a16="http://schemas.microsoft.com/office/drawing/2014/main" id="{3A53242B-FF4E-490D-8DA9-E3A2CB4B5060}"/>
              </a:ext>
            </a:extLst>
          </p:cNvPr>
          <p:cNvPicPr>
            <a:picLocks/>
          </p:cNvPicPr>
          <p:nvPr/>
        </p:nvPicPr>
        <p:blipFill>
          <a:blip r:embed="rId3" cstate="print">
            <a:extLst>
              <a:ext uri="{28A0092B-C50C-407E-A947-70E740481C1C}">
                <a14:useLocalDpi xmlns:a14="http://schemas.microsoft.com/office/drawing/2010/main"/>
              </a:ext>
            </a:extLst>
          </a:blip>
          <a:stretch>
            <a:fillRect/>
          </a:stretch>
        </p:blipFill>
        <p:spPr>
          <a:xfrm>
            <a:off x="11646800" y="4683984"/>
            <a:ext cx="543600" cy="543600"/>
          </a:xfrm>
          <a:prstGeom prst="rect">
            <a:avLst/>
          </a:prstGeom>
        </p:spPr>
      </p:pic>
      <p:sp>
        <p:nvSpPr>
          <p:cNvPr id="6" name="Rechthoek 5">
            <a:extLst>
              <a:ext uri="{FF2B5EF4-FFF2-40B4-BE49-F238E27FC236}">
                <a16:creationId xmlns:a16="http://schemas.microsoft.com/office/drawing/2014/main" id="{69E1B1F2-6E0E-47F0-A6B7-3C827EF9BA40}"/>
              </a:ext>
            </a:extLst>
          </p:cNvPr>
          <p:cNvSpPr/>
          <p:nvPr/>
        </p:nvSpPr>
        <p:spPr>
          <a:xfrm>
            <a:off x="0" y="5887422"/>
            <a:ext cx="12192000" cy="72885"/>
          </a:xfrm>
          <a:prstGeom prst="rect">
            <a:avLst/>
          </a:prstGeom>
          <a:solidFill>
            <a:srgbClr val="9E004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7" name="Afbeelding 6">
            <a:extLst>
              <a:ext uri="{FF2B5EF4-FFF2-40B4-BE49-F238E27FC236}">
                <a16:creationId xmlns:a16="http://schemas.microsoft.com/office/drawing/2014/main" id="{86D678F9-632D-44E7-8192-589BAC22236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20070" y="753660"/>
            <a:ext cx="3708587" cy="1410308"/>
          </a:xfrm>
          <a:prstGeom prst="rect">
            <a:avLst/>
          </a:prstGeom>
        </p:spPr>
      </p:pic>
      <p:sp>
        <p:nvSpPr>
          <p:cNvPr id="8" name="Text Placeholder 1">
            <a:extLst>
              <a:ext uri="{FF2B5EF4-FFF2-40B4-BE49-F238E27FC236}">
                <a16:creationId xmlns:a16="http://schemas.microsoft.com/office/drawing/2014/main" id="{2EB74829-A6B3-4425-896D-67DF734B5AFE}"/>
              </a:ext>
            </a:extLst>
          </p:cNvPr>
          <p:cNvSpPr>
            <a:spLocks noGrp="1"/>
          </p:cNvSpPr>
          <p:nvPr>
            <p:ph type="body" sz="quarter" idx="10"/>
          </p:nvPr>
        </p:nvSpPr>
        <p:spPr>
          <a:xfrm>
            <a:off x="1295400" y="4683985"/>
            <a:ext cx="9601200" cy="1153712"/>
          </a:xfrm>
        </p:spPr>
        <p:txBody>
          <a:bodyPr/>
          <a:lstStyle/>
          <a:p>
            <a:r>
              <a:rPr lang="en-US" dirty="0"/>
              <a:t>Thank you</a:t>
            </a:r>
          </a:p>
        </p:txBody>
      </p:sp>
    </p:spTree>
    <p:extLst>
      <p:ext uri="{BB962C8B-B14F-4D97-AF65-F5344CB8AC3E}">
        <p14:creationId xmlns:p14="http://schemas.microsoft.com/office/powerpoint/2010/main" val="142410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11134"/>
            <a:ext cx="12192001" cy="6849256"/>
          </a:xfrm>
          <a:prstGeom prst="rect">
            <a:avLst/>
          </a:prstGeom>
        </p:spPr>
      </p:pic>
      <p:sp>
        <p:nvSpPr>
          <p:cNvPr id="16" name="Text Placeholder 6"/>
          <p:cNvSpPr>
            <a:spLocks noGrp="1"/>
          </p:cNvSpPr>
          <p:nvPr>
            <p:ph type="body" sz="quarter" idx="10"/>
          </p:nvPr>
        </p:nvSpPr>
        <p:spPr>
          <a:xfrm>
            <a:off x="-2" y="2698"/>
            <a:ext cx="5924991" cy="591128"/>
          </a:xfrm>
          <a:prstGeom prst="rect">
            <a:avLst/>
          </a:prstGeom>
          <a:solidFill>
            <a:srgbClr val="E71D73"/>
          </a:solidFill>
        </p:spPr>
        <p:txBody>
          <a:bodyPr anchor="t">
            <a:noAutofit/>
          </a:bodyPr>
          <a:lstStyle/>
          <a:p>
            <a:endParaRPr lang="en-GB" dirty="0">
              <a:noFill/>
            </a:endParaRPr>
          </a:p>
        </p:txBody>
      </p:sp>
      <p:sp>
        <p:nvSpPr>
          <p:cNvPr id="15" name="Text Placeholder 6"/>
          <p:cNvSpPr>
            <a:spLocks noGrp="1"/>
          </p:cNvSpPr>
          <p:nvPr>
            <p:ph type="body" sz="quarter" idx="4294967295"/>
          </p:nvPr>
        </p:nvSpPr>
        <p:spPr>
          <a:xfrm>
            <a:off x="1" y="5791200"/>
            <a:ext cx="12192000" cy="1066800"/>
          </a:xfrm>
          <a:prstGeom prst="rect">
            <a:avLst/>
          </a:prstGeom>
          <a:solidFill>
            <a:srgbClr val="E71D73"/>
          </a:solidFill>
        </p:spPr>
        <p:txBody>
          <a:bodyPr anchor="t">
            <a:normAutofit/>
          </a:bodyPr>
          <a:lstStyle/>
          <a:p>
            <a:pPr algn="ctr"/>
            <a:endParaRPr lang="nl-NL" sz="3200" b="1" dirty="0">
              <a:solidFill>
                <a:schemeClr val="bg1"/>
              </a:solidFill>
            </a:endParaRPr>
          </a:p>
          <a:p>
            <a:endParaRPr lang="en-GB" dirty="0">
              <a:solidFill>
                <a:schemeClr val="bg1"/>
              </a:solidFill>
            </a:endParaRPr>
          </a:p>
        </p:txBody>
      </p:sp>
      <p:pic>
        <p:nvPicPr>
          <p:cNvPr id="19" name="Afbeelding 6"/>
          <p:cNvPicPr>
            <a:picLocks/>
          </p:cNvPicPr>
          <p:nvPr/>
        </p:nvPicPr>
        <p:blipFill>
          <a:blip r:embed="rId4" cstate="print">
            <a:extLst>
              <a:ext uri="{28A0092B-C50C-407E-A947-70E740481C1C}">
                <a14:useLocalDpi xmlns:a14="http://schemas.microsoft.com/office/drawing/2010/main"/>
              </a:ext>
            </a:extLst>
          </a:blip>
          <a:stretch>
            <a:fillRect/>
          </a:stretch>
        </p:blipFill>
        <p:spPr>
          <a:xfrm>
            <a:off x="11646800" y="5791199"/>
            <a:ext cx="543600" cy="543600"/>
          </a:xfrm>
          <a:prstGeom prst="rect">
            <a:avLst/>
          </a:prstGeom>
        </p:spPr>
      </p:pic>
      <p:sp>
        <p:nvSpPr>
          <p:cNvPr id="21" name="Rechthoek 7"/>
          <p:cNvSpPr/>
          <p:nvPr/>
        </p:nvSpPr>
        <p:spPr>
          <a:xfrm>
            <a:off x="0" y="6785115"/>
            <a:ext cx="12192000" cy="72885"/>
          </a:xfrm>
          <a:prstGeom prst="rect">
            <a:avLst/>
          </a:prstGeom>
          <a:solidFill>
            <a:srgbClr val="9E004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2" name="Rechthoek 7"/>
          <p:cNvSpPr/>
          <p:nvPr/>
        </p:nvSpPr>
        <p:spPr>
          <a:xfrm>
            <a:off x="-1" y="576939"/>
            <a:ext cx="5924991" cy="101694"/>
          </a:xfrm>
          <a:prstGeom prst="rect">
            <a:avLst/>
          </a:prstGeom>
          <a:solidFill>
            <a:srgbClr val="9E004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3" name="TextBox 22"/>
          <p:cNvSpPr txBox="1"/>
          <p:nvPr/>
        </p:nvSpPr>
        <p:spPr>
          <a:xfrm>
            <a:off x="0" y="6030845"/>
            <a:ext cx="11646801" cy="646331"/>
          </a:xfrm>
          <a:prstGeom prst="rect">
            <a:avLst/>
          </a:prstGeom>
          <a:noFill/>
        </p:spPr>
        <p:txBody>
          <a:bodyPr wrap="square" rtlCol="0">
            <a:spAutoFit/>
          </a:bodyPr>
          <a:lstStyle/>
          <a:p>
            <a:pPr algn="ctr"/>
            <a:r>
              <a:rPr lang="en-US" sz="3600" b="1" dirty="0">
                <a:solidFill>
                  <a:schemeClr val="bg1"/>
                </a:solidFill>
              </a:rPr>
              <a:t>Technological solutions for sustainable healthcare</a:t>
            </a:r>
            <a:endParaRPr lang="nl-NL" sz="3600" b="1" dirty="0">
              <a:solidFill>
                <a:schemeClr val="bg1"/>
              </a:solidFill>
            </a:endParaRPr>
          </a:p>
        </p:txBody>
      </p:sp>
      <p:pic>
        <p:nvPicPr>
          <p:cNvPr id="20" name="Afbeelding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54032" y="-6537"/>
            <a:ext cx="594033" cy="445525"/>
          </a:xfrm>
          <a:prstGeom prst="rect">
            <a:avLst/>
          </a:prstGeom>
        </p:spPr>
      </p:pic>
      <p:sp>
        <p:nvSpPr>
          <p:cNvPr id="24" name="TextBox 23"/>
          <p:cNvSpPr txBox="1"/>
          <p:nvPr/>
        </p:nvSpPr>
        <p:spPr>
          <a:xfrm>
            <a:off x="0" y="0"/>
            <a:ext cx="5440711" cy="584775"/>
          </a:xfrm>
          <a:prstGeom prst="rect">
            <a:avLst/>
          </a:prstGeom>
          <a:noFill/>
        </p:spPr>
        <p:txBody>
          <a:bodyPr wrap="square" rtlCol="0">
            <a:spAutoFit/>
          </a:bodyPr>
          <a:lstStyle/>
          <a:p>
            <a:r>
              <a:rPr lang="nl-NL" sz="3200" b="1" dirty="0">
                <a:solidFill>
                  <a:schemeClr val="bg1"/>
                </a:solidFill>
              </a:rPr>
              <a:t> </a:t>
            </a:r>
            <a:r>
              <a:rPr lang="nl-NL" sz="3200" b="1" dirty="0" err="1">
                <a:solidFill>
                  <a:schemeClr val="bg1"/>
                </a:solidFill>
              </a:rPr>
              <a:t>Medical</a:t>
            </a:r>
            <a:r>
              <a:rPr lang="nl-NL" sz="3200" b="1" dirty="0">
                <a:solidFill>
                  <a:schemeClr val="bg1"/>
                </a:solidFill>
              </a:rPr>
              <a:t> Delta in short</a:t>
            </a:r>
          </a:p>
        </p:txBody>
      </p:sp>
    </p:spTree>
    <p:extLst>
      <p:ext uri="{BB962C8B-B14F-4D97-AF65-F5344CB8AC3E}">
        <p14:creationId xmlns:p14="http://schemas.microsoft.com/office/powerpoint/2010/main" val="258120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652" y="3157472"/>
            <a:ext cx="2239135" cy="16778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22277" y="3157089"/>
            <a:ext cx="2239206" cy="167787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982253" y="3160690"/>
            <a:ext cx="2237576" cy="167210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433537" y="3155986"/>
            <a:ext cx="2250505" cy="1691094"/>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901802" y="3165507"/>
            <a:ext cx="2228450" cy="1671338"/>
          </a:xfrm>
          <a:prstGeom prst="rect">
            <a:avLst/>
          </a:prstGeom>
        </p:spPr>
      </p:pic>
      <p:sp>
        <p:nvSpPr>
          <p:cNvPr id="15" name="TextBox 14"/>
          <p:cNvSpPr txBox="1"/>
          <p:nvPr/>
        </p:nvSpPr>
        <p:spPr>
          <a:xfrm>
            <a:off x="-111841" y="4933981"/>
            <a:ext cx="2592120" cy="646331"/>
          </a:xfrm>
          <a:prstGeom prst="rect">
            <a:avLst/>
          </a:prstGeom>
          <a:noFill/>
        </p:spPr>
        <p:txBody>
          <a:bodyPr wrap="square" rtlCol="0">
            <a:spAutoFit/>
          </a:bodyPr>
          <a:lstStyle/>
          <a:p>
            <a:pPr algn="ctr"/>
            <a:r>
              <a:rPr lang="en-GB" dirty="0" err="1">
                <a:solidFill>
                  <a:srgbClr val="E71D73"/>
                </a:solidFill>
              </a:rPr>
              <a:t>Interdisciplinairy</a:t>
            </a:r>
            <a:endParaRPr lang="en-GB" dirty="0">
              <a:solidFill>
                <a:srgbClr val="E71D73"/>
              </a:solidFill>
            </a:endParaRPr>
          </a:p>
          <a:p>
            <a:pPr algn="ctr"/>
            <a:r>
              <a:rPr lang="en-GB" dirty="0">
                <a:solidFill>
                  <a:srgbClr val="E71D73"/>
                </a:solidFill>
              </a:rPr>
              <a:t>cooperation</a:t>
            </a:r>
            <a:endParaRPr lang="en-US" dirty="0">
              <a:solidFill>
                <a:srgbClr val="E71D73"/>
              </a:solidFill>
            </a:endParaRPr>
          </a:p>
        </p:txBody>
      </p:sp>
      <p:sp>
        <p:nvSpPr>
          <p:cNvPr id="17" name="TextBox 16"/>
          <p:cNvSpPr txBox="1"/>
          <p:nvPr/>
        </p:nvSpPr>
        <p:spPr>
          <a:xfrm>
            <a:off x="2345820" y="4960647"/>
            <a:ext cx="2592120" cy="369332"/>
          </a:xfrm>
          <a:prstGeom prst="rect">
            <a:avLst/>
          </a:prstGeom>
          <a:noFill/>
        </p:spPr>
        <p:txBody>
          <a:bodyPr wrap="square" rtlCol="0">
            <a:spAutoFit/>
          </a:bodyPr>
          <a:lstStyle/>
          <a:p>
            <a:pPr algn="ctr"/>
            <a:r>
              <a:rPr lang="en-GB" dirty="0">
                <a:solidFill>
                  <a:srgbClr val="E71D73"/>
                </a:solidFill>
              </a:rPr>
              <a:t>Solution oriented</a:t>
            </a:r>
            <a:endParaRPr lang="en-US" dirty="0">
              <a:solidFill>
                <a:srgbClr val="E71D73"/>
              </a:solidFill>
            </a:endParaRPr>
          </a:p>
        </p:txBody>
      </p:sp>
      <p:sp>
        <p:nvSpPr>
          <p:cNvPr id="18" name="TextBox 17"/>
          <p:cNvSpPr txBox="1"/>
          <p:nvPr/>
        </p:nvSpPr>
        <p:spPr>
          <a:xfrm>
            <a:off x="4804981" y="4957270"/>
            <a:ext cx="2592120" cy="369332"/>
          </a:xfrm>
          <a:prstGeom prst="rect">
            <a:avLst/>
          </a:prstGeom>
          <a:noFill/>
        </p:spPr>
        <p:txBody>
          <a:bodyPr wrap="square" rtlCol="0">
            <a:spAutoFit/>
          </a:bodyPr>
          <a:lstStyle/>
          <a:p>
            <a:pPr algn="ctr"/>
            <a:r>
              <a:rPr lang="en-GB" dirty="0">
                <a:solidFill>
                  <a:srgbClr val="E71D73"/>
                </a:solidFill>
              </a:rPr>
              <a:t>Scientific basis</a:t>
            </a:r>
            <a:endParaRPr lang="en-US" dirty="0">
              <a:solidFill>
                <a:srgbClr val="E71D73"/>
              </a:solidFill>
            </a:endParaRPr>
          </a:p>
        </p:txBody>
      </p:sp>
      <p:sp>
        <p:nvSpPr>
          <p:cNvPr id="19" name="TextBox 18"/>
          <p:cNvSpPr txBox="1"/>
          <p:nvPr/>
        </p:nvSpPr>
        <p:spPr>
          <a:xfrm>
            <a:off x="7262642" y="4960287"/>
            <a:ext cx="2592120" cy="646331"/>
          </a:xfrm>
          <a:prstGeom prst="rect">
            <a:avLst/>
          </a:prstGeom>
          <a:noFill/>
        </p:spPr>
        <p:txBody>
          <a:bodyPr wrap="square" rtlCol="0">
            <a:spAutoFit/>
          </a:bodyPr>
          <a:lstStyle/>
          <a:p>
            <a:pPr algn="ctr"/>
            <a:r>
              <a:rPr lang="en-GB" dirty="0">
                <a:solidFill>
                  <a:srgbClr val="E71D73"/>
                </a:solidFill>
              </a:rPr>
              <a:t>Embedded in</a:t>
            </a:r>
          </a:p>
          <a:p>
            <a:pPr algn="ctr"/>
            <a:r>
              <a:rPr lang="en-GB" dirty="0">
                <a:solidFill>
                  <a:srgbClr val="E71D73"/>
                </a:solidFill>
              </a:rPr>
              <a:t>healthcare practice</a:t>
            </a:r>
            <a:endParaRPr lang="en-US" dirty="0">
              <a:solidFill>
                <a:srgbClr val="E71D73"/>
              </a:solidFill>
            </a:endParaRPr>
          </a:p>
        </p:txBody>
      </p:sp>
      <p:sp>
        <p:nvSpPr>
          <p:cNvPr id="20" name="TextBox 19"/>
          <p:cNvSpPr txBox="1"/>
          <p:nvPr/>
        </p:nvSpPr>
        <p:spPr>
          <a:xfrm>
            <a:off x="9721803" y="4960647"/>
            <a:ext cx="2592120" cy="646331"/>
          </a:xfrm>
          <a:prstGeom prst="rect">
            <a:avLst/>
          </a:prstGeom>
          <a:noFill/>
        </p:spPr>
        <p:txBody>
          <a:bodyPr wrap="square" rtlCol="0">
            <a:spAutoFit/>
          </a:bodyPr>
          <a:lstStyle/>
          <a:p>
            <a:pPr algn="ctr"/>
            <a:r>
              <a:rPr lang="en-GB" dirty="0">
                <a:solidFill>
                  <a:srgbClr val="E71D73"/>
                </a:solidFill>
              </a:rPr>
              <a:t>Focused on </a:t>
            </a:r>
          </a:p>
          <a:p>
            <a:pPr algn="ctr"/>
            <a:r>
              <a:rPr lang="en-GB" dirty="0">
                <a:solidFill>
                  <a:srgbClr val="E71D73"/>
                </a:solidFill>
              </a:rPr>
              <a:t>accelerating</a:t>
            </a:r>
            <a:endParaRPr lang="en-US" dirty="0">
              <a:solidFill>
                <a:srgbClr val="E71D73"/>
              </a:solidFill>
            </a:endParaRPr>
          </a:p>
        </p:txBody>
      </p:sp>
      <p:sp>
        <p:nvSpPr>
          <p:cNvPr id="21" name="TextBox 20"/>
          <p:cNvSpPr txBox="1"/>
          <p:nvPr/>
        </p:nvSpPr>
        <p:spPr>
          <a:xfrm>
            <a:off x="1961383" y="1832080"/>
            <a:ext cx="8655997" cy="646331"/>
          </a:xfrm>
          <a:prstGeom prst="rect">
            <a:avLst/>
          </a:prstGeom>
          <a:noFill/>
        </p:spPr>
        <p:txBody>
          <a:bodyPr wrap="square" rtlCol="0">
            <a:spAutoFit/>
          </a:bodyPr>
          <a:lstStyle/>
          <a:p>
            <a:pPr algn="ctr"/>
            <a:r>
              <a:rPr lang="nl-NL" sz="3600" b="1" dirty="0" err="1">
                <a:solidFill>
                  <a:srgbClr val="ED217D"/>
                </a:solidFill>
              </a:rPr>
              <a:t>Core</a:t>
            </a:r>
            <a:r>
              <a:rPr lang="nl-NL" sz="3600" b="1" dirty="0">
                <a:solidFill>
                  <a:srgbClr val="ED217D"/>
                </a:solidFill>
              </a:rPr>
              <a:t> </a:t>
            </a:r>
            <a:r>
              <a:rPr lang="nl-NL" sz="3600" b="1" dirty="0" err="1">
                <a:solidFill>
                  <a:srgbClr val="ED217D"/>
                </a:solidFill>
              </a:rPr>
              <a:t>Values</a:t>
            </a:r>
            <a:endParaRPr lang="nl-NL" sz="3600" dirty="0">
              <a:solidFill>
                <a:srgbClr val="ED217D"/>
              </a:solidFill>
            </a:endParaRPr>
          </a:p>
        </p:txBody>
      </p:sp>
      <p:sp>
        <p:nvSpPr>
          <p:cNvPr id="16" name="Text Placeholder 2"/>
          <p:cNvSpPr>
            <a:spLocks noGrp="1"/>
          </p:cNvSpPr>
          <p:nvPr>
            <p:ph type="body" sz="quarter" idx="10"/>
          </p:nvPr>
        </p:nvSpPr>
        <p:spPr>
          <a:xfrm>
            <a:off x="397823" y="260386"/>
            <a:ext cx="10010899" cy="641488"/>
          </a:xfrm>
        </p:spPr>
        <p:txBody>
          <a:bodyPr/>
          <a:lstStyle/>
          <a:p>
            <a:r>
              <a:rPr lang="en-US"/>
              <a:t>Medical Delta in short</a:t>
            </a:r>
          </a:p>
        </p:txBody>
      </p:sp>
    </p:spTree>
    <p:extLst>
      <p:ext uri="{BB962C8B-B14F-4D97-AF65-F5344CB8AC3E}">
        <p14:creationId xmlns:p14="http://schemas.microsoft.com/office/powerpoint/2010/main" val="383512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Placeholder 2"/>
          <p:cNvSpPr>
            <a:spLocks noGrp="1"/>
          </p:cNvSpPr>
          <p:nvPr>
            <p:ph type="body" sz="quarter" idx="10"/>
          </p:nvPr>
        </p:nvSpPr>
        <p:spPr>
          <a:xfrm>
            <a:off x="397823" y="260386"/>
            <a:ext cx="10010899" cy="641488"/>
          </a:xfrm>
        </p:spPr>
        <p:txBody>
          <a:bodyPr/>
          <a:lstStyle/>
          <a:p>
            <a:r>
              <a:rPr lang="en-US" dirty="0"/>
              <a:t>Medical Delta in short</a:t>
            </a:r>
          </a:p>
        </p:txBody>
      </p:sp>
      <p:pic>
        <p:nvPicPr>
          <p:cNvPr id="27" name="Afbeelding 26">
            <a:extLst>
              <a:ext uri="{FF2B5EF4-FFF2-40B4-BE49-F238E27FC236}">
                <a16:creationId xmlns:a16="http://schemas.microsoft.com/office/drawing/2014/main" id="{5A998296-CD03-45AF-B8E4-D6E4671B455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477" y="1224000"/>
            <a:ext cx="12055043" cy="5255998"/>
          </a:xfrm>
          <a:prstGeom prst="rect">
            <a:avLst/>
          </a:prstGeom>
        </p:spPr>
      </p:pic>
      <p:sp>
        <p:nvSpPr>
          <p:cNvPr id="8" name="Tekstvak 7">
            <a:extLst>
              <a:ext uri="{FF2B5EF4-FFF2-40B4-BE49-F238E27FC236}">
                <a16:creationId xmlns:a16="http://schemas.microsoft.com/office/drawing/2014/main" id="{9107E2A8-6875-4517-8809-A000AF505DE4}"/>
              </a:ext>
            </a:extLst>
          </p:cNvPr>
          <p:cNvSpPr txBox="1"/>
          <p:nvPr/>
        </p:nvSpPr>
        <p:spPr>
          <a:xfrm>
            <a:off x="4449449" y="4670983"/>
            <a:ext cx="820132" cy="523220"/>
          </a:xfrm>
          <a:prstGeom prst="rect">
            <a:avLst/>
          </a:prstGeom>
          <a:noFill/>
        </p:spPr>
        <p:txBody>
          <a:bodyPr wrap="square" rtlCol="0">
            <a:spAutoFit/>
          </a:bodyPr>
          <a:lstStyle/>
          <a:p>
            <a:pPr marR="0" algn="ctr" rtl="0"/>
            <a:r>
              <a:rPr lang="nl-NL" b="1" baseline="30000" dirty="0">
                <a:solidFill>
                  <a:srgbClr val="000000"/>
                </a:solidFill>
                <a:latin typeface="Lato" panose="020F0502020204030203" pitchFamily="34" charset="0"/>
              </a:rPr>
              <a:t>500</a:t>
            </a:r>
            <a:endParaRPr lang="nl-NL" b="0" i="0" u="none" strike="noStrike" baseline="30000" dirty="0">
              <a:solidFill>
                <a:srgbClr val="000000"/>
              </a:solidFill>
              <a:latin typeface="Lato" panose="020F0502020204030203" pitchFamily="34" charset="0"/>
            </a:endParaRPr>
          </a:p>
          <a:p>
            <a:pPr marR="0" algn="ctr" rtl="0"/>
            <a:r>
              <a:rPr lang="nl-NL" sz="1600" b="0" i="0" u="none" strike="noStrike" baseline="30000" dirty="0" err="1">
                <a:solidFill>
                  <a:srgbClr val="000000"/>
                </a:solidFill>
                <a:latin typeface="Lato" panose="020F0502020204030203" pitchFamily="34" charset="0"/>
              </a:rPr>
              <a:t>Scientists</a:t>
            </a:r>
            <a:endParaRPr lang="nl-NL" sz="1600" dirty="0"/>
          </a:p>
        </p:txBody>
      </p:sp>
      <p:sp>
        <p:nvSpPr>
          <p:cNvPr id="9" name="Tekstvak 8">
            <a:extLst>
              <a:ext uri="{FF2B5EF4-FFF2-40B4-BE49-F238E27FC236}">
                <a16:creationId xmlns:a16="http://schemas.microsoft.com/office/drawing/2014/main" id="{7197505E-BE19-4896-91FE-499354143C79}"/>
              </a:ext>
            </a:extLst>
          </p:cNvPr>
          <p:cNvSpPr txBox="1"/>
          <p:nvPr/>
        </p:nvSpPr>
        <p:spPr>
          <a:xfrm>
            <a:off x="5275867" y="4670983"/>
            <a:ext cx="820132" cy="523220"/>
          </a:xfrm>
          <a:prstGeom prst="rect">
            <a:avLst/>
          </a:prstGeom>
          <a:noFill/>
        </p:spPr>
        <p:txBody>
          <a:bodyPr wrap="square" rtlCol="0">
            <a:spAutoFit/>
          </a:bodyPr>
          <a:lstStyle/>
          <a:p>
            <a:pPr marR="0" algn="ctr" rtl="0"/>
            <a:r>
              <a:rPr lang="nl-NL" b="1" i="0" u="none" strike="noStrike" baseline="30000" dirty="0">
                <a:solidFill>
                  <a:srgbClr val="000000"/>
                </a:solidFill>
                <a:latin typeface="Lato" panose="020F0502020204030203" pitchFamily="34" charset="0"/>
              </a:rPr>
              <a:t>16</a:t>
            </a:r>
            <a:endParaRPr lang="nl-NL" b="0" i="0" u="none" strike="noStrike" baseline="30000" dirty="0">
              <a:solidFill>
                <a:srgbClr val="000000"/>
              </a:solidFill>
              <a:latin typeface="Lato" panose="020F0502020204030203" pitchFamily="34" charset="0"/>
            </a:endParaRPr>
          </a:p>
          <a:p>
            <a:pPr marR="0" algn="ctr" rtl="0"/>
            <a:r>
              <a:rPr lang="nl-NL" sz="1600" baseline="30000" dirty="0">
                <a:solidFill>
                  <a:srgbClr val="000000"/>
                </a:solidFill>
                <a:latin typeface="Lato" panose="020F0502020204030203" pitchFamily="34" charset="0"/>
              </a:rPr>
              <a:t>P</a:t>
            </a:r>
            <a:r>
              <a:rPr lang="nl-NL" sz="1600" b="0" i="0" u="none" strike="noStrike" baseline="30000" dirty="0">
                <a:solidFill>
                  <a:srgbClr val="000000"/>
                </a:solidFill>
                <a:latin typeface="Lato" panose="020F0502020204030203" pitchFamily="34" charset="0"/>
              </a:rPr>
              <a:t>rograms</a:t>
            </a:r>
            <a:endParaRPr lang="nl-NL" sz="1600" dirty="0"/>
          </a:p>
        </p:txBody>
      </p:sp>
      <p:sp>
        <p:nvSpPr>
          <p:cNvPr id="10" name="Tekstvak 9">
            <a:extLst>
              <a:ext uri="{FF2B5EF4-FFF2-40B4-BE49-F238E27FC236}">
                <a16:creationId xmlns:a16="http://schemas.microsoft.com/office/drawing/2014/main" id="{038AB96D-AC11-41A8-AB6F-AB7710088CC2}"/>
              </a:ext>
            </a:extLst>
          </p:cNvPr>
          <p:cNvSpPr txBox="1"/>
          <p:nvPr/>
        </p:nvSpPr>
        <p:spPr>
          <a:xfrm>
            <a:off x="6095999" y="4670983"/>
            <a:ext cx="820132" cy="523220"/>
          </a:xfrm>
          <a:prstGeom prst="rect">
            <a:avLst/>
          </a:prstGeom>
          <a:noFill/>
        </p:spPr>
        <p:txBody>
          <a:bodyPr wrap="square" rtlCol="0">
            <a:spAutoFit/>
          </a:bodyPr>
          <a:lstStyle/>
          <a:p>
            <a:pPr marR="0" algn="ctr" rtl="0"/>
            <a:r>
              <a:rPr lang="nl-NL" b="1" i="0" u="none" strike="noStrike" baseline="30000" dirty="0">
                <a:solidFill>
                  <a:srgbClr val="000000"/>
                </a:solidFill>
                <a:latin typeface="Lato" panose="020F0502020204030203" pitchFamily="34" charset="0"/>
              </a:rPr>
              <a:t>9</a:t>
            </a:r>
            <a:endParaRPr lang="nl-NL" b="0" i="0" u="none" strike="noStrike" baseline="30000" dirty="0">
              <a:solidFill>
                <a:srgbClr val="000000"/>
              </a:solidFill>
              <a:latin typeface="Lato" panose="020F0502020204030203" pitchFamily="34" charset="0"/>
            </a:endParaRPr>
          </a:p>
          <a:p>
            <a:pPr marR="0" algn="ctr" rtl="0"/>
            <a:r>
              <a:rPr lang="nl-NL" sz="1600" baseline="30000" dirty="0">
                <a:solidFill>
                  <a:srgbClr val="000000"/>
                </a:solidFill>
                <a:latin typeface="Lato" panose="020F0502020204030203" pitchFamily="34" charset="0"/>
              </a:rPr>
              <a:t>L</a:t>
            </a:r>
            <a:r>
              <a:rPr lang="nl-NL" sz="1600" b="0" i="0" u="none" strike="noStrike" baseline="30000" dirty="0">
                <a:solidFill>
                  <a:srgbClr val="000000"/>
                </a:solidFill>
                <a:latin typeface="Lato" panose="020F0502020204030203" pitchFamily="34" charset="0"/>
              </a:rPr>
              <a:t>iving labs</a:t>
            </a:r>
            <a:endParaRPr lang="nl-NL" sz="1600" dirty="0"/>
          </a:p>
        </p:txBody>
      </p:sp>
      <p:sp>
        <p:nvSpPr>
          <p:cNvPr id="11" name="Tekstvak 10">
            <a:extLst>
              <a:ext uri="{FF2B5EF4-FFF2-40B4-BE49-F238E27FC236}">
                <a16:creationId xmlns:a16="http://schemas.microsoft.com/office/drawing/2014/main" id="{7F39E085-E71D-4D2D-8B36-6682EEB5AC95}"/>
              </a:ext>
            </a:extLst>
          </p:cNvPr>
          <p:cNvSpPr txBox="1"/>
          <p:nvPr/>
        </p:nvSpPr>
        <p:spPr>
          <a:xfrm>
            <a:off x="6713452" y="4670983"/>
            <a:ext cx="1222344" cy="687368"/>
          </a:xfrm>
          <a:prstGeom prst="rect">
            <a:avLst/>
          </a:prstGeom>
          <a:noFill/>
        </p:spPr>
        <p:txBody>
          <a:bodyPr wrap="square" rtlCol="0">
            <a:spAutoFit/>
          </a:bodyPr>
          <a:lstStyle/>
          <a:p>
            <a:pPr marR="0" algn="ctr" rtl="0"/>
            <a:r>
              <a:rPr lang="nl-NL" sz="1800" b="1" i="0" u="none" strike="noStrike" baseline="30000" dirty="0">
                <a:solidFill>
                  <a:srgbClr val="000000"/>
                </a:solidFill>
                <a:latin typeface="Lato" panose="020F0502020204030203" pitchFamily="34" charset="0"/>
              </a:rPr>
              <a:t>32</a:t>
            </a:r>
            <a:endParaRPr lang="nl-NL" sz="1800" b="0" i="0" u="none" strike="noStrike" baseline="30000" dirty="0">
              <a:solidFill>
                <a:srgbClr val="000000"/>
              </a:solidFill>
              <a:latin typeface="Lato" panose="020F0502020204030203" pitchFamily="34" charset="0"/>
            </a:endParaRPr>
          </a:p>
          <a:p>
            <a:pPr marR="0" algn="ctr" rtl="0"/>
            <a:r>
              <a:rPr lang="nl-NL" sz="1600" b="0" i="0" u="none" strike="noStrike" baseline="30000" dirty="0" err="1">
                <a:solidFill>
                  <a:srgbClr val="000000"/>
                </a:solidFill>
                <a:latin typeface="Lato" panose="020F0502020204030203" pitchFamily="34" charset="0"/>
              </a:rPr>
              <a:t>Medical</a:t>
            </a:r>
            <a:r>
              <a:rPr lang="nl-NL" sz="1600" b="0" i="0" u="none" strike="noStrike" baseline="30000" dirty="0">
                <a:solidFill>
                  <a:srgbClr val="000000"/>
                </a:solidFill>
                <a:latin typeface="Lato" panose="020F0502020204030203" pitchFamily="34" charset="0"/>
              </a:rPr>
              <a:t> Delta</a:t>
            </a:r>
          </a:p>
          <a:p>
            <a:pPr marR="0" algn="ctr" rtl="0"/>
            <a:r>
              <a:rPr lang="nl-NL" sz="1600" baseline="30000" dirty="0">
                <a:solidFill>
                  <a:srgbClr val="000000"/>
                </a:solidFill>
                <a:latin typeface="Lato" panose="020F0502020204030203" pitchFamily="34" charset="0"/>
              </a:rPr>
              <a:t>P</a:t>
            </a:r>
            <a:r>
              <a:rPr lang="nl-NL" sz="1600" b="0" i="0" u="none" strike="noStrike" baseline="30000" dirty="0">
                <a:solidFill>
                  <a:srgbClr val="000000"/>
                </a:solidFill>
                <a:latin typeface="Lato" panose="020F0502020204030203" pitchFamily="34" charset="0"/>
              </a:rPr>
              <a:t>rofessors</a:t>
            </a:r>
            <a:endParaRPr lang="nl-NL" sz="1600" dirty="0"/>
          </a:p>
        </p:txBody>
      </p:sp>
    </p:spTree>
    <p:extLst>
      <p:ext uri="{BB962C8B-B14F-4D97-AF65-F5344CB8AC3E}">
        <p14:creationId xmlns:p14="http://schemas.microsoft.com/office/powerpoint/2010/main" val="3130939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
          <p:cNvSpPr>
            <a:spLocks noGrp="1"/>
          </p:cNvSpPr>
          <p:nvPr>
            <p:ph type="body" sz="quarter" idx="10"/>
          </p:nvPr>
        </p:nvSpPr>
        <p:spPr>
          <a:xfrm>
            <a:off x="397823" y="260386"/>
            <a:ext cx="10010899" cy="641488"/>
          </a:xfrm>
        </p:spPr>
        <p:txBody>
          <a:bodyPr/>
          <a:lstStyle/>
          <a:p>
            <a:r>
              <a:rPr lang="en-US"/>
              <a:t>Medical Delta in short</a:t>
            </a:r>
          </a:p>
        </p:txBody>
      </p:sp>
      <p:pic>
        <p:nvPicPr>
          <p:cNvPr id="34" name="Afbeelding 33">
            <a:extLst>
              <a:ext uri="{FF2B5EF4-FFF2-40B4-BE49-F238E27FC236}">
                <a16:creationId xmlns:a16="http://schemas.microsoft.com/office/drawing/2014/main" id="{4F4BC807-5BC2-4E2A-B49C-427A85A8F9B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210" y="1224000"/>
            <a:ext cx="12053577" cy="5255359"/>
          </a:xfrm>
          <a:prstGeom prst="rect">
            <a:avLst/>
          </a:prstGeom>
        </p:spPr>
      </p:pic>
      <p:sp>
        <p:nvSpPr>
          <p:cNvPr id="46" name="Tekstvak 45">
            <a:extLst>
              <a:ext uri="{FF2B5EF4-FFF2-40B4-BE49-F238E27FC236}">
                <a16:creationId xmlns:a16="http://schemas.microsoft.com/office/drawing/2014/main" id="{E5D39564-41AF-4918-9B42-461E3487F0F9}"/>
              </a:ext>
            </a:extLst>
          </p:cNvPr>
          <p:cNvSpPr txBox="1"/>
          <p:nvPr/>
        </p:nvSpPr>
        <p:spPr>
          <a:xfrm>
            <a:off x="4449449" y="4670983"/>
            <a:ext cx="820132" cy="523220"/>
          </a:xfrm>
          <a:prstGeom prst="rect">
            <a:avLst/>
          </a:prstGeom>
          <a:noFill/>
        </p:spPr>
        <p:txBody>
          <a:bodyPr wrap="square" rtlCol="0">
            <a:spAutoFit/>
          </a:bodyPr>
          <a:lstStyle/>
          <a:p>
            <a:pPr marR="0" algn="ctr" rtl="0"/>
            <a:r>
              <a:rPr lang="nl-NL" b="1" baseline="30000" dirty="0">
                <a:solidFill>
                  <a:srgbClr val="000000"/>
                </a:solidFill>
                <a:latin typeface="Lato" panose="020F0502020204030203" pitchFamily="34" charset="0"/>
              </a:rPr>
              <a:t>500</a:t>
            </a:r>
            <a:endParaRPr lang="nl-NL" b="0" i="0" u="none" strike="noStrike" baseline="30000" dirty="0">
              <a:solidFill>
                <a:srgbClr val="000000"/>
              </a:solidFill>
              <a:latin typeface="Lato" panose="020F0502020204030203" pitchFamily="34" charset="0"/>
            </a:endParaRPr>
          </a:p>
          <a:p>
            <a:pPr marR="0" algn="ctr" rtl="0"/>
            <a:r>
              <a:rPr lang="nl-NL" sz="1600" b="0" i="0" u="none" strike="noStrike" baseline="30000" dirty="0" err="1">
                <a:solidFill>
                  <a:srgbClr val="000000"/>
                </a:solidFill>
                <a:latin typeface="Lato" panose="020F0502020204030203" pitchFamily="34" charset="0"/>
              </a:rPr>
              <a:t>Scientists</a:t>
            </a:r>
            <a:endParaRPr lang="nl-NL" sz="1600" dirty="0"/>
          </a:p>
        </p:txBody>
      </p:sp>
      <p:sp>
        <p:nvSpPr>
          <p:cNvPr id="47" name="Tekstvak 46">
            <a:extLst>
              <a:ext uri="{FF2B5EF4-FFF2-40B4-BE49-F238E27FC236}">
                <a16:creationId xmlns:a16="http://schemas.microsoft.com/office/drawing/2014/main" id="{0BAC72FE-3359-4EFF-8EB4-87C65D8BF5AC}"/>
              </a:ext>
            </a:extLst>
          </p:cNvPr>
          <p:cNvSpPr txBox="1"/>
          <p:nvPr/>
        </p:nvSpPr>
        <p:spPr>
          <a:xfrm>
            <a:off x="5275867" y="4670983"/>
            <a:ext cx="820132" cy="523220"/>
          </a:xfrm>
          <a:prstGeom prst="rect">
            <a:avLst/>
          </a:prstGeom>
          <a:noFill/>
        </p:spPr>
        <p:txBody>
          <a:bodyPr wrap="square" rtlCol="0">
            <a:spAutoFit/>
          </a:bodyPr>
          <a:lstStyle/>
          <a:p>
            <a:pPr marR="0" algn="ctr" rtl="0"/>
            <a:r>
              <a:rPr lang="nl-NL" b="1" i="0" u="none" strike="noStrike" baseline="30000" dirty="0">
                <a:solidFill>
                  <a:srgbClr val="000000"/>
                </a:solidFill>
                <a:latin typeface="Lato" panose="020F0502020204030203" pitchFamily="34" charset="0"/>
              </a:rPr>
              <a:t>16</a:t>
            </a:r>
            <a:endParaRPr lang="nl-NL" b="0" i="0" u="none" strike="noStrike" baseline="30000" dirty="0">
              <a:solidFill>
                <a:srgbClr val="000000"/>
              </a:solidFill>
              <a:latin typeface="Lato" panose="020F0502020204030203" pitchFamily="34" charset="0"/>
            </a:endParaRPr>
          </a:p>
          <a:p>
            <a:pPr marR="0" algn="ctr" rtl="0"/>
            <a:r>
              <a:rPr lang="nl-NL" sz="1600" baseline="30000" dirty="0">
                <a:solidFill>
                  <a:srgbClr val="000000"/>
                </a:solidFill>
                <a:latin typeface="Lato" panose="020F0502020204030203" pitchFamily="34" charset="0"/>
              </a:rPr>
              <a:t>P</a:t>
            </a:r>
            <a:r>
              <a:rPr lang="nl-NL" sz="1600" b="0" i="0" u="none" strike="noStrike" baseline="30000" dirty="0">
                <a:solidFill>
                  <a:srgbClr val="000000"/>
                </a:solidFill>
                <a:latin typeface="Lato" panose="020F0502020204030203" pitchFamily="34" charset="0"/>
              </a:rPr>
              <a:t>rograms</a:t>
            </a:r>
            <a:endParaRPr lang="nl-NL" sz="1600" dirty="0"/>
          </a:p>
        </p:txBody>
      </p:sp>
      <p:sp>
        <p:nvSpPr>
          <p:cNvPr id="48" name="Tekstvak 47">
            <a:extLst>
              <a:ext uri="{FF2B5EF4-FFF2-40B4-BE49-F238E27FC236}">
                <a16:creationId xmlns:a16="http://schemas.microsoft.com/office/drawing/2014/main" id="{0CD85A25-9178-4AE4-AF6F-5BDA3F81EED9}"/>
              </a:ext>
            </a:extLst>
          </p:cNvPr>
          <p:cNvSpPr txBox="1"/>
          <p:nvPr/>
        </p:nvSpPr>
        <p:spPr>
          <a:xfrm>
            <a:off x="6095999" y="4670983"/>
            <a:ext cx="820132" cy="523220"/>
          </a:xfrm>
          <a:prstGeom prst="rect">
            <a:avLst/>
          </a:prstGeom>
          <a:noFill/>
        </p:spPr>
        <p:txBody>
          <a:bodyPr wrap="square" rtlCol="0">
            <a:spAutoFit/>
          </a:bodyPr>
          <a:lstStyle/>
          <a:p>
            <a:pPr marR="0" algn="ctr" rtl="0"/>
            <a:r>
              <a:rPr lang="nl-NL" b="1" i="0" u="none" strike="noStrike" baseline="30000" dirty="0">
                <a:solidFill>
                  <a:srgbClr val="000000"/>
                </a:solidFill>
                <a:latin typeface="Lato" panose="020F0502020204030203" pitchFamily="34" charset="0"/>
              </a:rPr>
              <a:t>9</a:t>
            </a:r>
            <a:endParaRPr lang="nl-NL" b="0" i="0" u="none" strike="noStrike" baseline="30000" dirty="0">
              <a:solidFill>
                <a:srgbClr val="000000"/>
              </a:solidFill>
              <a:latin typeface="Lato" panose="020F0502020204030203" pitchFamily="34" charset="0"/>
            </a:endParaRPr>
          </a:p>
          <a:p>
            <a:pPr marR="0" algn="ctr" rtl="0"/>
            <a:r>
              <a:rPr lang="nl-NL" sz="1600" baseline="30000" dirty="0">
                <a:solidFill>
                  <a:srgbClr val="000000"/>
                </a:solidFill>
                <a:latin typeface="Lato" panose="020F0502020204030203" pitchFamily="34" charset="0"/>
              </a:rPr>
              <a:t>L</a:t>
            </a:r>
            <a:r>
              <a:rPr lang="nl-NL" sz="1600" b="0" i="0" u="none" strike="noStrike" baseline="30000" dirty="0">
                <a:solidFill>
                  <a:srgbClr val="000000"/>
                </a:solidFill>
                <a:latin typeface="Lato" panose="020F0502020204030203" pitchFamily="34" charset="0"/>
              </a:rPr>
              <a:t>iving labs</a:t>
            </a:r>
            <a:endParaRPr lang="nl-NL" sz="1600" dirty="0"/>
          </a:p>
        </p:txBody>
      </p:sp>
      <p:sp>
        <p:nvSpPr>
          <p:cNvPr id="49" name="Tekstvak 48">
            <a:extLst>
              <a:ext uri="{FF2B5EF4-FFF2-40B4-BE49-F238E27FC236}">
                <a16:creationId xmlns:a16="http://schemas.microsoft.com/office/drawing/2014/main" id="{4BFC0C41-1717-4947-8FF2-A831BD362959}"/>
              </a:ext>
            </a:extLst>
          </p:cNvPr>
          <p:cNvSpPr txBox="1"/>
          <p:nvPr/>
        </p:nvSpPr>
        <p:spPr>
          <a:xfrm>
            <a:off x="6713452" y="4670983"/>
            <a:ext cx="1222344" cy="687368"/>
          </a:xfrm>
          <a:prstGeom prst="rect">
            <a:avLst/>
          </a:prstGeom>
          <a:noFill/>
        </p:spPr>
        <p:txBody>
          <a:bodyPr wrap="square" rtlCol="0">
            <a:spAutoFit/>
          </a:bodyPr>
          <a:lstStyle/>
          <a:p>
            <a:pPr marR="0" algn="ctr" rtl="0"/>
            <a:r>
              <a:rPr lang="nl-NL" sz="1800" b="1" i="0" u="none" strike="noStrike" baseline="30000" dirty="0">
                <a:solidFill>
                  <a:srgbClr val="000000"/>
                </a:solidFill>
                <a:latin typeface="Lato" panose="020F0502020204030203" pitchFamily="34" charset="0"/>
              </a:rPr>
              <a:t>32</a:t>
            </a:r>
            <a:endParaRPr lang="nl-NL" sz="1800" b="0" i="0" u="none" strike="noStrike" baseline="30000" dirty="0">
              <a:solidFill>
                <a:srgbClr val="000000"/>
              </a:solidFill>
              <a:latin typeface="Lato" panose="020F0502020204030203" pitchFamily="34" charset="0"/>
            </a:endParaRPr>
          </a:p>
          <a:p>
            <a:pPr marR="0" algn="ctr" rtl="0"/>
            <a:r>
              <a:rPr lang="nl-NL" sz="1600" b="0" i="0" u="none" strike="noStrike" baseline="30000" dirty="0" err="1">
                <a:solidFill>
                  <a:srgbClr val="000000"/>
                </a:solidFill>
                <a:latin typeface="Lato" panose="020F0502020204030203" pitchFamily="34" charset="0"/>
              </a:rPr>
              <a:t>Medical</a:t>
            </a:r>
            <a:r>
              <a:rPr lang="nl-NL" sz="1600" b="0" i="0" u="none" strike="noStrike" baseline="30000" dirty="0">
                <a:solidFill>
                  <a:srgbClr val="000000"/>
                </a:solidFill>
                <a:latin typeface="Lato" panose="020F0502020204030203" pitchFamily="34" charset="0"/>
              </a:rPr>
              <a:t> Delta</a:t>
            </a:r>
          </a:p>
          <a:p>
            <a:pPr marR="0" algn="ctr" rtl="0"/>
            <a:r>
              <a:rPr lang="nl-NL" sz="1600" baseline="30000" dirty="0">
                <a:solidFill>
                  <a:srgbClr val="000000"/>
                </a:solidFill>
                <a:latin typeface="Lato" panose="020F0502020204030203" pitchFamily="34" charset="0"/>
              </a:rPr>
              <a:t>P</a:t>
            </a:r>
            <a:r>
              <a:rPr lang="nl-NL" sz="1600" b="0" i="0" u="none" strike="noStrike" baseline="30000" dirty="0">
                <a:solidFill>
                  <a:srgbClr val="000000"/>
                </a:solidFill>
                <a:latin typeface="Lato" panose="020F0502020204030203" pitchFamily="34" charset="0"/>
              </a:rPr>
              <a:t>rofessors</a:t>
            </a:r>
            <a:endParaRPr lang="nl-NL" sz="1600" dirty="0"/>
          </a:p>
        </p:txBody>
      </p:sp>
      <p:sp>
        <p:nvSpPr>
          <p:cNvPr id="51" name="TextBox 2">
            <a:extLst>
              <a:ext uri="{FF2B5EF4-FFF2-40B4-BE49-F238E27FC236}">
                <a16:creationId xmlns:a16="http://schemas.microsoft.com/office/drawing/2014/main" id="{E8BE1223-B725-4E34-B1E8-E97DEFD112E2}"/>
              </a:ext>
            </a:extLst>
          </p:cNvPr>
          <p:cNvSpPr txBox="1"/>
          <p:nvPr/>
        </p:nvSpPr>
        <p:spPr>
          <a:xfrm>
            <a:off x="4500727" y="1441641"/>
            <a:ext cx="339103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71D73"/>
                </a:solidFill>
                <a:effectLst/>
                <a:uLnTx/>
                <a:uFillTx/>
                <a:latin typeface="Calibri" panose="020F0502020204030204"/>
                <a:ea typeface="+mn-ea"/>
                <a:cs typeface="+mn-cs"/>
              </a:rPr>
              <a:t>Impact on</a:t>
            </a:r>
            <a:endParaRPr kumimoji="0" lang="en-US" sz="3200" b="1" i="0" u="none" strike="noStrike" kern="1200" cap="none" spc="0" normalizeH="0" baseline="0" noProof="0" dirty="0">
              <a:ln>
                <a:noFill/>
              </a:ln>
              <a:solidFill>
                <a:srgbClr val="E71D7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389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26" presetClass="emph" presetSubtype="0" fill="hold" grpId="1" nodeType="withEffect">
                                  <p:stCondLst>
                                    <p:cond delay="0"/>
                                  </p:stCondLst>
                                  <p:childTnLst>
                                    <p:animEffect transition="out" filter="fade">
                                      <p:cBhvr>
                                        <p:cTn id="8" dur="1250" tmFilter="0, 0; .2, .5; .8, .5; 1, 0"/>
                                        <p:tgtEl>
                                          <p:spTgt spid="51"/>
                                        </p:tgtEl>
                                      </p:cBhvr>
                                    </p:animEffect>
                                    <p:animScale>
                                      <p:cBhvr>
                                        <p:cTn id="9" dur="625" autoRev="1" fill="hold"/>
                                        <p:tgtEl>
                                          <p:spTgt spid="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317304" y="259200"/>
            <a:ext cx="10010899" cy="641488"/>
          </a:xfrm>
          <a:prstGeom prst="rect">
            <a:avLst/>
          </a:prstGeom>
        </p:spPr>
        <p:txBody>
          <a:bodyPr/>
          <a:lstStyle/>
          <a:p>
            <a:r>
              <a:rPr lang="en-US" dirty="0" err="1"/>
              <a:t>Overzicht</a:t>
            </a:r>
            <a:r>
              <a:rPr lang="en-US" dirty="0"/>
              <a:t> </a:t>
            </a:r>
            <a:r>
              <a:rPr lang="en-US" dirty="0" err="1"/>
              <a:t>programma’s</a:t>
            </a:r>
            <a:r>
              <a:rPr lang="en-US" dirty="0"/>
              <a:t> en labs</a:t>
            </a:r>
          </a:p>
        </p:txBody>
      </p:sp>
    </p:spTree>
    <p:extLst>
      <p:ext uri="{BB962C8B-B14F-4D97-AF65-F5344CB8AC3E}">
        <p14:creationId xmlns:p14="http://schemas.microsoft.com/office/powerpoint/2010/main" val="2977963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03374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5865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Map</a:t>
            </a:r>
          </a:p>
        </p:txBody>
      </p:sp>
      <p:pic>
        <p:nvPicPr>
          <p:cNvPr id="4" name="Afbeelding 3">
            <a:extLst>
              <a:ext uri="{FF2B5EF4-FFF2-40B4-BE49-F238E27FC236}">
                <a16:creationId xmlns:a16="http://schemas.microsoft.com/office/drawing/2014/main" id="{ABB8C549-4B35-458F-BDFD-32BCF040F12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8476" y="1224000"/>
            <a:ext cx="12055045" cy="5256000"/>
          </a:xfrm>
          <a:prstGeom prst="rect">
            <a:avLst/>
          </a:prstGeom>
        </p:spPr>
      </p:pic>
    </p:spTree>
    <p:extLst>
      <p:ext uri="{BB962C8B-B14F-4D97-AF65-F5344CB8AC3E}">
        <p14:creationId xmlns:p14="http://schemas.microsoft.com/office/powerpoint/2010/main" val="396754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ardpresentatieformat-medical-delta-jun-2022-en" id="{37540F68-6A8D-4762-A755-94BA1FC49B63}" vid="{51CEEBF1-4FB1-42F0-B8F4-A1038C88F2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standaardpresentatieformat-medical-delta-jun-2022-en</Template>
  <TotalTime>910</TotalTime>
  <Words>721</Words>
  <Application>Microsoft Office PowerPoint</Application>
  <PresentationFormat>Breedbeeld</PresentationFormat>
  <Paragraphs>83</Paragraphs>
  <Slides>14</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Arial</vt:lpstr>
      <vt:lpstr>Calibri</vt:lpstr>
      <vt:lpstr>Lato</vt:lpstr>
      <vt:lpstr>-webkit-standard</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Jenna Zuidmeer</dc:creator>
  <cp:lastModifiedBy>Jenna Zuidmeer</cp:lastModifiedBy>
  <cp:revision>19</cp:revision>
  <dcterms:created xsi:type="dcterms:W3CDTF">2022-11-11T10:29:02Z</dcterms:created>
  <dcterms:modified xsi:type="dcterms:W3CDTF">2023-01-24T07:04:15Z</dcterms:modified>
  <cp:contentStatus/>
</cp:coreProperties>
</file>