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6"/>
  </p:notesMasterIdLst>
  <p:handoutMasterIdLst>
    <p:handoutMasterId r:id="rId17"/>
  </p:handoutMasterIdLst>
  <p:sldIdLst>
    <p:sldId id="259" r:id="rId2"/>
    <p:sldId id="261" r:id="rId3"/>
    <p:sldId id="262" r:id="rId4"/>
    <p:sldId id="284" r:id="rId5"/>
    <p:sldId id="285" r:id="rId6"/>
    <p:sldId id="286" r:id="rId7"/>
    <p:sldId id="273" r:id="rId8"/>
    <p:sldId id="274" r:id="rId9"/>
    <p:sldId id="287" r:id="rId10"/>
    <p:sldId id="277" r:id="rId11"/>
    <p:sldId id="278" r:id="rId12"/>
    <p:sldId id="279" r:id="rId13"/>
    <p:sldId id="280"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Kersseboom" initials="IK" lastIdx="1" clrIdx="0">
    <p:extLst>
      <p:ext uri="{19B8F6BF-5375-455C-9EA6-DF929625EA0E}">
        <p15:presenceInfo xmlns:p15="http://schemas.microsoft.com/office/powerpoint/2012/main" userId="S-1-5-21-2082945442-480271342-340043625-420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157"/>
    <a:srgbClr val="ED217D"/>
    <a:srgbClr val="E71D73"/>
    <a:srgbClr val="9E004B"/>
    <a:srgbClr val="B10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0" autoAdjust="0"/>
    <p:restoredTop sz="92267" autoAdjust="0"/>
  </p:normalViewPr>
  <p:slideViewPr>
    <p:cSldViewPr snapToGrid="0">
      <p:cViewPr varScale="1">
        <p:scale>
          <a:sx n="81" d="100"/>
          <a:sy n="81" d="100"/>
        </p:scale>
        <p:origin x="653"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378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67996E-8E0E-4B02-A7F4-5C0D2802BA2E}" type="datetimeFigureOut">
              <a:rPr lang="en-GB" smtClean="0"/>
              <a:t>24/01/2023</a:t>
            </a:fld>
            <a:endParaRPr lang="en-GB"/>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7F365D-2A1F-4CBD-9295-CABF68DDF417}" type="slidenum">
              <a:rPr lang="en-GB" smtClean="0"/>
              <a:t>‹nr.›</a:t>
            </a:fld>
            <a:endParaRPr lang="en-GB"/>
          </a:p>
        </p:txBody>
      </p:sp>
    </p:spTree>
    <p:extLst>
      <p:ext uri="{BB962C8B-B14F-4D97-AF65-F5344CB8AC3E}">
        <p14:creationId xmlns:p14="http://schemas.microsoft.com/office/powerpoint/2010/main" val="3171463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0A0C6-3ED5-4853-84FD-DD0DC5393443}"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22679-DE16-4FD5-B46A-C53449BF15AE}" type="slidenum">
              <a:rPr lang="en-US" smtClean="0"/>
              <a:t>‹nr.›</a:t>
            </a:fld>
            <a:endParaRPr lang="en-US"/>
          </a:p>
        </p:txBody>
      </p:sp>
    </p:spTree>
    <p:extLst>
      <p:ext uri="{BB962C8B-B14F-4D97-AF65-F5344CB8AC3E}">
        <p14:creationId xmlns:p14="http://schemas.microsoft.com/office/powerpoint/2010/main" val="284001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 gemiddelde levensverwachting in Europa blijft stijgen. Onder andere door vergrijzing neemt de zorgvraag de komende jaren toe, net als de zorgkosten. Tegelijkertijd willen we langer in goede gezondheid leven. En dat terwijl er steeds minder mensen zijn die zorg kunnen verlenen.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Dit alles vraagt om een transitie van de zorg.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Wij geloven dat technologische innovatie daarin een cruciale rol speelt. </a:t>
            </a:r>
            <a:endParaRPr lang="en-US"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realiseert technologische oplossingen voor duurzame zorg.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2</a:t>
            </a:fld>
            <a:endParaRPr lang="nl-NL"/>
          </a:p>
        </p:txBody>
      </p:sp>
    </p:spTree>
    <p:extLst>
      <p:ext uri="{BB962C8B-B14F-4D97-AF65-F5344CB8AC3E}">
        <p14:creationId xmlns:p14="http://schemas.microsoft.com/office/powerpoint/2010/main" val="277831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kenmerkt zich door vijf pijlers:</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Interdisciplinaire samenwerking</a:t>
            </a:r>
            <a:r>
              <a:rPr lang="nl-NL" sz="1200" kern="1200" dirty="0">
                <a:solidFill>
                  <a:schemeClr val="tx1"/>
                </a:solidFill>
                <a:effectLst/>
                <a:latin typeface="+mn-lt"/>
                <a:ea typeface="+mn-ea"/>
                <a:cs typeface="+mn-cs"/>
              </a:rPr>
              <a:t>. Al sinds de oprichting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in 2006 is dat de basis voor alles wat we doen: vanuit verschillende disciplines samen naar een probleem kijken; de ingenieur helpt de arts een probleem op te lossen. Samenwerking tussen disciplines leidt tot veelbelovende innovaties. </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Oplossingsgericht.</a:t>
            </a:r>
            <a:r>
              <a:rPr lang="nl-NL" sz="1200" kern="1200" dirty="0">
                <a:solidFill>
                  <a:schemeClr val="tx1"/>
                </a:solidFill>
                <a:effectLst/>
                <a:latin typeface="+mn-lt"/>
                <a:ea typeface="+mn-ea"/>
                <a:cs typeface="+mn-cs"/>
              </a:rPr>
              <a:t> Alle wetenschappelijke programma’s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hebben een duidelijk doel. We onderzoeken niet om het onderzoeken, maar om daadwerkelijke problemen op te lossen.</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Wetenschappelijke basis.</a:t>
            </a:r>
            <a:r>
              <a:rPr lang="nl-NL" sz="1200" kern="1200" dirty="0">
                <a:solidFill>
                  <a:schemeClr val="tx1"/>
                </a:solidFill>
                <a:effectLst/>
                <a:latin typeface="+mn-lt"/>
                <a:ea typeface="+mn-ea"/>
                <a:cs typeface="+mn-cs"/>
              </a:rPr>
              <a:t> Een belangrijk kenmerk voor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Alles wat we doen, is wetenschappelijk gevalideerd en is open voor iedereen.</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Inbedding in de zorgpraktijk</a:t>
            </a:r>
            <a:r>
              <a:rPr lang="nl-NL" sz="1200" kern="1200" dirty="0">
                <a:solidFill>
                  <a:schemeClr val="tx1"/>
                </a:solidFill>
                <a:effectLst/>
                <a:latin typeface="+mn-lt"/>
                <a:ea typeface="+mn-ea"/>
                <a:cs typeface="+mn-cs"/>
              </a:rPr>
              <a:t>. Bij veel onderzoeken zijn zorgprofessionals of patiënten nauw betrokken – vaak al vanaf de beginfase. Met name de hogescholen met hun Living Labs, slaan een brug naar de zorgpraktijk.</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kern="1200" dirty="0">
                <a:solidFill>
                  <a:schemeClr val="tx1"/>
                </a:solidFill>
                <a:effectLst/>
                <a:latin typeface="+mn-lt"/>
                <a:ea typeface="+mn-ea"/>
                <a:cs typeface="+mn-cs"/>
              </a:rPr>
              <a:t>De activiteiten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zijn altijd </a:t>
            </a:r>
            <a:r>
              <a:rPr lang="nl-NL" sz="1200" b="1" kern="1200" dirty="0">
                <a:solidFill>
                  <a:schemeClr val="tx1"/>
                </a:solidFill>
                <a:effectLst/>
                <a:latin typeface="+mn-lt"/>
                <a:ea typeface="+mn-ea"/>
                <a:cs typeface="+mn-cs"/>
              </a:rPr>
              <a:t>gericht op versnellen</a:t>
            </a:r>
            <a:r>
              <a:rPr lang="nl-NL" sz="1200" kern="1200" dirty="0">
                <a:solidFill>
                  <a:schemeClr val="tx1"/>
                </a:solidFill>
                <a:effectLst/>
                <a:latin typeface="+mn-lt"/>
                <a:ea typeface="+mn-ea"/>
                <a:cs typeface="+mn-cs"/>
              </a:rPr>
              <a:t>. Of het nu gaat om versnellen van onderzoek, versnellen van het proces van prototype naar klinische validatie of het testen van innovaties met praktijkpartners. Versnelling vindt plaats in de living labs, in de interdisciplinaire </a:t>
            </a:r>
            <a:r>
              <a:rPr lang="nl-NL" sz="1200" kern="1200" dirty="0" err="1">
                <a:solidFill>
                  <a:schemeClr val="tx1"/>
                </a:solidFill>
                <a:effectLst/>
                <a:latin typeface="+mn-lt"/>
                <a:ea typeface="+mn-ea"/>
                <a:cs typeface="+mn-cs"/>
              </a:rPr>
              <a:t>onderzoeksconsortia</a:t>
            </a:r>
            <a:r>
              <a:rPr lang="nl-NL" sz="1200" kern="1200" dirty="0">
                <a:solidFill>
                  <a:schemeClr val="tx1"/>
                </a:solidFill>
                <a:effectLst/>
                <a:latin typeface="+mn-lt"/>
                <a:ea typeface="+mn-ea"/>
                <a:cs typeface="+mn-cs"/>
              </a:rPr>
              <a:t> en in de publiek-private consortiaprojecten waarin wetenschappers, praktijkpartners en bedrijven samenwerken.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kernwaarden vormen vanaf de start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de basis, en zullen dat ook in de komende jaren zijn.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3</a:t>
            </a:fld>
            <a:endParaRPr lang="nl-NL"/>
          </a:p>
        </p:txBody>
      </p:sp>
    </p:spTree>
    <p:extLst>
      <p:ext uri="{BB962C8B-B14F-4D97-AF65-F5344CB8AC3E}">
        <p14:creationId xmlns:p14="http://schemas.microsoft.com/office/powerpoint/2010/main" val="81626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is opgericht door de drie universiteiten en twee academische medische centra in Zuid-Holland. Later zijn ook de vier hogescholen aangesloten.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Zo’n 360 onderzoekers van verschillende disciplines werken nauw samen aan dertien wetenschappelijke programma’s. Dat doen zij onder andere met tien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Living Labs.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Daarmee vormt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de spil in het Health &amp; Technology ecosysteem in de deltaregio.</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0186F-D79E-7849-843D-54A429A770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6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Met </a:t>
            </a:r>
            <a:r>
              <a:rPr lang="en-GB" sz="1200" kern="1200" dirty="0" err="1">
                <a:solidFill>
                  <a:schemeClr val="tx1"/>
                </a:solidFill>
                <a:effectLst/>
                <a:latin typeface="+mn-lt"/>
                <a:ea typeface="+mn-ea"/>
                <a:cs typeface="+mn-cs"/>
              </a:rPr>
              <a:t>deze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aanpak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genereert</a:t>
            </a:r>
            <a:r>
              <a:rPr lang="en-GB" sz="1200" kern="1200" dirty="0">
                <a:solidFill>
                  <a:schemeClr val="tx1"/>
                </a:solidFill>
                <a:effectLst/>
                <a:latin typeface="+mn-lt"/>
                <a:ea typeface="+mn-ea"/>
                <a:cs typeface="+mn-cs"/>
              </a:rPr>
              <a:t> Medical Delta impact. Impact op:</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de mens en zijn gezondheid.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de zorg in zijn geheel en op de zorgprofessional.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wetenschappelijke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kennis</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economie</a:t>
            </a:r>
            <a:r>
              <a:rPr lang="en-GB" sz="1200" kern="1200" dirty="0">
                <a:solidFill>
                  <a:schemeClr val="tx1"/>
                </a:solidFill>
                <a:effectLst/>
                <a:latin typeface="+mn-lt"/>
                <a:ea typeface="+mn-ea"/>
                <a:cs typeface="+mn-cs"/>
              </a:rPr>
              <a:t> van de </a:t>
            </a:r>
            <a:r>
              <a:rPr lang="en-GB" sz="1200" kern="1200" dirty="0" err="1">
                <a:solidFill>
                  <a:schemeClr val="tx1"/>
                </a:solidFill>
                <a:effectLst/>
                <a:latin typeface="+mn-lt"/>
                <a:ea typeface="+mn-ea"/>
                <a:cs typeface="+mn-cs"/>
              </a:rPr>
              <a:t>regio</a:t>
            </a:r>
            <a:endParaRPr lang="en-US"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Met de regio, voor de wereld.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Kort samengevat is dat waar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voor staat en voor gaat.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0186F-D79E-7849-843D-54A429A770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84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vierkante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16,96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10</a:t>
            </a:fld>
            <a:endParaRPr lang="en-US"/>
          </a:p>
        </p:txBody>
      </p:sp>
    </p:spTree>
    <p:extLst>
      <p:ext uri="{BB962C8B-B14F-4D97-AF65-F5344CB8AC3E}">
        <p14:creationId xmlns:p14="http://schemas.microsoft.com/office/powerpoint/2010/main" val="193836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staande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9,79 cm breed (</a:t>
            </a:r>
            <a:r>
              <a:rPr lang="en-GB" baseline="0" dirty="0" err="1"/>
              <a:t>verhouding</a:t>
            </a:r>
            <a:r>
              <a:rPr lang="en-GB" baseline="0" dirty="0"/>
              <a:t> 15x10 cm)</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11</a:t>
            </a:fld>
            <a:endParaRPr lang="en-US"/>
          </a:p>
        </p:txBody>
      </p:sp>
    </p:spTree>
    <p:extLst>
      <p:ext uri="{BB962C8B-B14F-4D97-AF65-F5344CB8AC3E}">
        <p14:creationId xmlns:p14="http://schemas.microsoft.com/office/powerpoint/2010/main" val="4100487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beeldvullende</a:t>
            </a:r>
            <a:r>
              <a:rPr lang="en-GB" baseline="0" dirty="0"/>
              <a:t> </a:t>
            </a:r>
            <a:r>
              <a:rPr lang="en-GB" baseline="0" dirty="0" err="1"/>
              <a:t>liggende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33,87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12</a:t>
            </a:fld>
            <a:endParaRPr lang="en-US"/>
          </a:p>
        </p:txBody>
      </p:sp>
    </p:spTree>
    <p:extLst>
      <p:ext uri="{BB962C8B-B14F-4D97-AF65-F5344CB8AC3E}">
        <p14:creationId xmlns:p14="http://schemas.microsoft.com/office/powerpoint/2010/main" val="42314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4 </a:t>
            </a:r>
            <a:r>
              <a:rPr lang="en-GB" dirty="0" err="1"/>
              <a:t>liggende</a:t>
            </a:r>
            <a:r>
              <a:rPr lang="en-GB" dirty="0"/>
              <a:t> </a:t>
            </a:r>
            <a:r>
              <a:rPr lang="en-GB" dirty="0" err="1"/>
              <a:t>foto’s</a:t>
            </a:r>
            <a:r>
              <a:rPr lang="en-GB"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7,3 cm </a:t>
            </a:r>
            <a:r>
              <a:rPr lang="en-GB" baseline="0" dirty="0" err="1"/>
              <a:t>hoog</a:t>
            </a:r>
            <a:r>
              <a:rPr lang="en-GB" baseline="0" dirty="0"/>
              <a:t> </a:t>
            </a:r>
            <a:r>
              <a:rPr lang="en-GB" baseline="0" dirty="0" err="1"/>
              <a:t>en</a:t>
            </a:r>
            <a:r>
              <a:rPr lang="en-GB" baseline="0" dirty="0"/>
              <a:t> 16,89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a:p>
          <a:p>
            <a:endParaRPr lang="en-US"/>
          </a:p>
        </p:txBody>
      </p:sp>
      <p:sp>
        <p:nvSpPr>
          <p:cNvPr id="4" name="Slide Number Placeholder 3"/>
          <p:cNvSpPr>
            <a:spLocks noGrp="1"/>
          </p:cNvSpPr>
          <p:nvPr>
            <p:ph type="sldNum" sz="quarter" idx="10"/>
          </p:nvPr>
        </p:nvSpPr>
        <p:spPr/>
        <p:txBody>
          <a:bodyPr/>
          <a:lstStyle/>
          <a:p>
            <a:fld id="{56222679-DE16-4FD5-B46A-C53449BF15AE}" type="slidenum">
              <a:rPr lang="en-US" smtClean="0"/>
              <a:t>13</a:t>
            </a:fld>
            <a:endParaRPr lang="en-US"/>
          </a:p>
        </p:txBody>
      </p:sp>
    </p:spTree>
    <p:extLst>
      <p:ext uri="{BB962C8B-B14F-4D97-AF65-F5344CB8AC3E}">
        <p14:creationId xmlns:p14="http://schemas.microsoft.com/office/powerpoint/2010/main" val="2142119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
    <p:bg>
      <p:bgPr>
        <a:blipFill dpi="0" rotWithShape="1">
          <a:blip r:embed="rId2" cstate="hq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2" name="Rechthoek 5"/>
          <p:cNvSpPr/>
          <p:nvPr userDrawn="1"/>
        </p:nvSpPr>
        <p:spPr>
          <a:xfrm>
            <a:off x="-1" y="4664147"/>
            <a:ext cx="12195475" cy="1264986"/>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accent1"/>
              </a:solidFill>
            </a:endParaRPr>
          </a:p>
        </p:txBody>
      </p:sp>
      <p:pic>
        <p:nvPicPr>
          <p:cNvPr id="13" name="Afbeelding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601442" y="4659346"/>
            <a:ext cx="594033" cy="445525"/>
          </a:xfrm>
          <a:prstGeom prst="rect">
            <a:avLst/>
          </a:prstGeom>
        </p:spPr>
      </p:pic>
      <p:sp>
        <p:nvSpPr>
          <p:cNvPr id="14" name="Rechthoek 7"/>
          <p:cNvSpPr/>
          <p:nvPr userDrawn="1"/>
        </p:nvSpPr>
        <p:spPr>
          <a:xfrm>
            <a:off x="0" y="5883415"/>
            <a:ext cx="12193200" cy="91437"/>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B10054"/>
              </a:solidFill>
            </a:endParaRPr>
          </a:p>
        </p:txBody>
      </p:sp>
      <p:sp>
        <p:nvSpPr>
          <p:cNvPr id="6" name="Tijdelijke aanduiding voor tekst 18"/>
          <p:cNvSpPr>
            <a:spLocks noGrp="1"/>
          </p:cNvSpPr>
          <p:nvPr>
            <p:ph type="body" sz="quarter" idx="10" hasCustomPrompt="1"/>
          </p:nvPr>
        </p:nvSpPr>
        <p:spPr>
          <a:xfrm>
            <a:off x="1295400" y="4683985"/>
            <a:ext cx="9601200" cy="1153712"/>
          </a:xfrm>
          <a:prstGeom prst="rect">
            <a:avLst/>
          </a:prstGeom>
        </p:spPr>
        <p:txBody>
          <a:bodyPr anchor="ctr" anchorCtr="0">
            <a:normAutofit/>
          </a:bodyPr>
          <a:lstStyle>
            <a:lvl1pPr marL="0" indent="0" algn="ctr">
              <a:buNone/>
              <a:defRPr sz="2800" b="1" spc="100" baseline="0">
                <a:solidFill>
                  <a:schemeClr val="bg1"/>
                </a:solidFill>
              </a:defRPr>
            </a:lvl1pPr>
          </a:lstStyle>
          <a:p>
            <a:pPr lvl="0"/>
            <a:r>
              <a:rPr lang="nl-NL" dirty="0"/>
              <a:t>Titel presentatie</a:t>
            </a:r>
            <a:br>
              <a:rPr lang="nl-NL" dirty="0"/>
            </a:br>
            <a:r>
              <a:rPr lang="nl-NL" dirty="0"/>
              <a:t>Naam spreker</a:t>
            </a:r>
          </a:p>
        </p:txBody>
      </p:sp>
      <p:pic>
        <p:nvPicPr>
          <p:cNvPr id="8" name="Afbeelding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54718" y="781879"/>
            <a:ext cx="3682563" cy="1442337"/>
          </a:xfrm>
          <a:prstGeom prst="rect">
            <a:avLst/>
          </a:prstGeom>
        </p:spPr>
      </p:pic>
    </p:spTree>
    <p:extLst>
      <p:ext uri="{BB962C8B-B14F-4D97-AF65-F5344CB8AC3E}">
        <p14:creationId xmlns:p14="http://schemas.microsoft.com/office/powerpoint/2010/main" val="31985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pening">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hthoek 5"/>
          <p:cNvSpPr/>
          <p:nvPr userDrawn="1"/>
        </p:nvSpPr>
        <p:spPr>
          <a:xfrm>
            <a:off x="-1" y="4664147"/>
            <a:ext cx="12195475" cy="1264986"/>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accent1"/>
              </a:solidFill>
            </a:endParaRPr>
          </a:p>
        </p:txBody>
      </p:sp>
      <p:pic>
        <p:nvPicPr>
          <p:cNvPr id="13" name="Afbeelding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601442" y="4659346"/>
            <a:ext cx="594033" cy="445525"/>
          </a:xfrm>
          <a:prstGeom prst="rect">
            <a:avLst/>
          </a:prstGeom>
        </p:spPr>
      </p:pic>
      <p:sp>
        <p:nvSpPr>
          <p:cNvPr id="14" name="Rechthoek 7"/>
          <p:cNvSpPr/>
          <p:nvPr userDrawn="1"/>
        </p:nvSpPr>
        <p:spPr>
          <a:xfrm>
            <a:off x="0" y="5883415"/>
            <a:ext cx="12193200" cy="91437"/>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B10054"/>
              </a:solidFill>
            </a:endParaRPr>
          </a:p>
        </p:txBody>
      </p:sp>
      <p:sp>
        <p:nvSpPr>
          <p:cNvPr id="6" name="Tijdelijke aanduiding voor tekst 18"/>
          <p:cNvSpPr>
            <a:spLocks noGrp="1"/>
          </p:cNvSpPr>
          <p:nvPr>
            <p:ph type="body" sz="quarter" idx="10" hasCustomPrompt="1"/>
          </p:nvPr>
        </p:nvSpPr>
        <p:spPr>
          <a:xfrm>
            <a:off x="1295400" y="4683985"/>
            <a:ext cx="9601200" cy="1153712"/>
          </a:xfrm>
          <a:prstGeom prst="rect">
            <a:avLst/>
          </a:prstGeom>
        </p:spPr>
        <p:txBody>
          <a:bodyPr anchor="ctr" anchorCtr="0">
            <a:normAutofit/>
          </a:bodyPr>
          <a:lstStyle>
            <a:lvl1pPr marL="0" indent="0" algn="ctr">
              <a:buNone/>
              <a:defRPr sz="2800" b="1" spc="100" baseline="0">
                <a:solidFill>
                  <a:schemeClr val="bg1"/>
                </a:solidFill>
              </a:defRPr>
            </a:lvl1pPr>
          </a:lstStyle>
          <a:p>
            <a:pPr lvl="0"/>
            <a:r>
              <a:rPr lang="nl-NL" dirty="0"/>
              <a:t>Bedankt voor uw aandacht</a:t>
            </a:r>
          </a:p>
        </p:txBody>
      </p:sp>
      <p:pic>
        <p:nvPicPr>
          <p:cNvPr id="8" name="Afbeelding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54718" y="781879"/>
            <a:ext cx="3682563" cy="1442337"/>
          </a:xfrm>
          <a:prstGeom prst="rect">
            <a:avLst/>
          </a:prstGeom>
        </p:spPr>
      </p:pic>
    </p:spTree>
    <p:extLst>
      <p:ext uri="{BB962C8B-B14F-4D97-AF65-F5344CB8AC3E}">
        <p14:creationId xmlns:p14="http://schemas.microsoft.com/office/powerpoint/2010/main" val="25048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_bree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a:t>
            </a:r>
          </a:p>
        </p:txBody>
      </p:sp>
      <p:sp>
        <p:nvSpPr>
          <p:cNvPr id="20" name="Tijdelijke aanduiding voor tekst 20"/>
          <p:cNvSpPr>
            <a:spLocks noGrp="1"/>
          </p:cNvSpPr>
          <p:nvPr>
            <p:ph type="body" sz="quarter" idx="15" hasCustomPrompt="1"/>
          </p:nvPr>
        </p:nvSpPr>
        <p:spPr>
          <a:xfrm>
            <a:off x="397822" y="1522799"/>
            <a:ext cx="11448000" cy="4680000"/>
          </a:xfrm>
          <a:prstGeom prst="rect">
            <a:avLst/>
          </a:prstGeom>
        </p:spPr>
        <p:txBody>
          <a:bodyPr wrap="square" lIns="90000">
            <a:noAutofit/>
          </a:bodyPr>
          <a:lstStyle>
            <a:lvl1pPr marL="0" indent="0">
              <a:buFontTx/>
              <a:buNone/>
              <a:defRPr sz="2000" spc="100" baseline="0">
                <a:solidFill>
                  <a:schemeClr val="tx1">
                    <a:lumMod val="75000"/>
                    <a:lumOff val="25000"/>
                  </a:schemeClr>
                </a:solidFill>
              </a:defRPr>
            </a:lvl1pPr>
          </a:lstStyle>
          <a:p>
            <a:pPr lvl="0"/>
            <a:r>
              <a:rPr lang="nl-NL" dirty="0"/>
              <a:t>Tekst</a:t>
            </a:r>
          </a:p>
        </p:txBody>
      </p:sp>
    </p:spTree>
    <p:extLst>
      <p:ext uri="{BB962C8B-B14F-4D97-AF65-F5344CB8AC3E}">
        <p14:creationId xmlns:p14="http://schemas.microsoft.com/office/powerpoint/2010/main" val="315274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ekst_breed_met-bullets">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a:p>
        </p:txBody>
      </p:sp>
      <p:sp>
        <p:nvSpPr>
          <p:cNvPr id="20" name="Tijdelijke aanduiding voor tekst 20"/>
          <p:cNvSpPr>
            <a:spLocks noGrp="1"/>
          </p:cNvSpPr>
          <p:nvPr>
            <p:ph type="body" sz="quarter" idx="15" hasCustomPrompt="1"/>
          </p:nvPr>
        </p:nvSpPr>
        <p:spPr>
          <a:xfrm>
            <a:off x="399600" y="1522800"/>
            <a:ext cx="11448000" cy="4680000"/>
          </a:xfrm>
          <a:prstGeom prst="rect">
            <a:avLst/>
          </a:prstGeom>
        </p:spPr>
        <p:txBody>
          <a:bodyPr wrap="square" lIns="90000">
            <a:noAutofit/>
          </a:bodyPr>
          <a:lstStyle>
            <a:lvl1pPr marL="228600" marR="0" indent="-228600" algn="l" defTabSz="914400" rtl="0" eaLnBrk="1" fontAlgn="auto" latinLnBrk="0" hangingPunct="1">
              <a:lnSpc>
                <a:spcPct val="90000"/>
              </a:lnSpc>
              <a:spcBef>
                <a:spcPts val="1000"/>
              </a:spcBef>
              <a:spcAft>
                <a:spcPts val="0"/>
              </a:spcAft>
              <a:buClrTx/>
              <a:buSzTx/>
              <a:buFontTx/>
              <a:buBlip>
                <a:blip r:embed="rId2"/>
              </a:buBlip>
              <a:tabLst/>
              <a:defRPr sz="1800" spc="100" baseline="0">
                <a:solidFill>
                  <a:schemeClr val="tx1">
                    <a:lumMod val="75000"/>
                    <a:lumOff val="25000"/>
                  </a:schemeClr>
                </a:solidFill>
              </a:defRPr>
            </a:lvl1pPr>
          </a:lstStyle>
          <a:p>
            <a:pPr lvl="0"/>
            <a:r>
              <a:rPr lang="nl-NL" dirty="0"/>
              <a:t>Opsomming</a:t>
            </a:r>
          </a:p>
          <a:p>
            <a:pPr lvl="0"/>
            <a:endParaRPr lang="nl-NL" dirty="0"/>
          </a:p>
          <a:p>
            <a:pPr lvl="0"/>
            <a:r>
              <a:rPr lang="nl-NL" dirty="0"/>
              <a:t>Opsomming</a:t>
            </a:r>
          </a:p>
          <a:p>
            <a:pPr lvl="0"/>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lvl="0"/>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lvl="0"/>
            <a:endParaRPr lang="nl-NL" dirty="0"/>
          </a:p>
        </p:txBody>
      </p:sp>
      <p:sp>
        <p:nvSpPr>
          <p:cNvPr id="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a:t>
            </a:r>
          </a:p>
        </p:txBody>
      </p:sp>
    </p:spTree>
    <p:extLst>
      <p:ext uri="{BB962C8B-B14F-4D97-AF65-F5344CB8AC3E}">
        <p14:creationId xmlns:p14="http://schemas.microsoft.com/office/powerpoint/2010/main" val="327564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_Foto-vierkant">
    <p:spTree>
      <p:nvGrpSpPr>
        <p:cNvPr id="1" name=""/>
        <p:cNvGrpSpPr/>
        <p:nvPr/>
      </p:nvGrpSpPr>
      <p:grpSpPr>
        <a:xfrm>
          <a:off x="0" y="0"/>
          <a:ext cx="0" cy="0"/>
          <a:chOff x="0" y="0"/>
          <a:chExt cx="0" cy="0"/>
        </a:xfrm>
      </p:grpSpPr>
      <p:sp>
        <p:nvSpPr>
          <p:cNvPr id="7"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afbeelding 30"/>
          <p:cNvSpPr>
            <a:spLocks noGrp="1"/>
          </p:cNvSpPr>
          <p:nvPr>
            <p:ph type="pic" sz="quarter" idx="12" hasCustomPrompt="1"/>
          </p:nvPr>
        </p:nvSpPr>
        <p:spPr>
          <a:xfrm>
            <a:off x="6096001" y="1206708"/>
            <a:ext cx="61056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vierkante afbeelding wilt toevoegen. </a:t>
            </a:r>
          </a:p>
        </p:txBody>
      </p:sp>
      <p:sp>
        <p:nvSpPr>
          <p:cNvPr id="11" name="Tijdelijke aanduiding voor tekst 20"/>
          <p:cNvSpPr>
            <a:spLocks noGrp="1"/>
          </p:cNvSpPr>
          <p:nvPr>
            <p:ph type="body" sz="quarter" idx="15" hasCustomPrompt="1"/>
          </p:nvPr>
        </p:nvSpPr>
        <p:spPr>
          <a:xfrm>
            <a:off x="399600" y="1522800"/>
            <a:ext cx="5268229" cy="4680000"/>
          </a:xfrm>
          <a:prstGeom prst="rect">
            <a:avLst/>
          </a:prstGeom>
        </p:spPr>
        <p:txBody>
          <a:bodyPr wrap="square" lIns="90000">
            <a:normAutofit/>
          </a:bodyPr>
          <a:lstStyle>
            <a:lvl1pPr marL="0" indent="0">
              <a:buFontTx/>
              <a:buNone/>
              <a:defRPr sz="2000" i="0" spc="100" baseline="0">
                <a:solidFill>
                  <a:schemeClr val="tx1">
                    <a:lumMod val="75000"/>
                    <a:lumOff val="25000"/>
                  </a:schemeClr>
                </a:solidFill>
              </a:defRPr>
            </a:lvl1pPr>
          </a:lstStyle>
          <a:p>
            <a:pPr lvl="0"/>
            <a:r>
              <a:rPr lang="nl-NL" dirty="0"/>
              <a:t>Tekst</a:t>
            </a:r>
          </a:p>
        </p:txBody>
      </p:sp>
      <p:sp>
        <p:nvSpPr>
          <p:cNvPr id="6"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52796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_foto_staan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dirty="0"/>
              <a:t>- Life Sciences, Health &amp; Technology</a:t>
            </a:r>
          </a:p>
        </p:txBody>
      </p:sp>
      <p:pic>
        <p:nvPicPr>
          <p:cNvPr id="10"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1"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Tijdelijke aanduiding voor afbeelding 30"/>
          <p:cNvSpPr>
            <a:spLocks noGrp="1"/>
          </p:cNvSpPr>
          <p:nvPr>
            <p:ph type="pic" sz="quarter" idx="12" hasCustomPrompt="1"/>
          </p:nvPr>
        </p:nvSpPr>
        <p:spPr>
          <a:xfrm>
            <a:off x="7604403" y="1206709"/>
            <a:ext cx="45828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staande afbeelding wilt toevoegen. </a:t>
            </a:r>
          </a:p>
        </p:txBody>
      </p:sp>
      <p:sp>
        <p:nvSpPr>
          <p:cNvPr id="17" name="Tijdelijke aanduiding voor tekst 20"/>
          <p:cNvSpPr>
            <a:spLocks noGrp="1"/>
          </p:cNvSpPr>
          <p:nvPr>
            <p:ph type="body" sz="quarter" idx="15" hasCustomPrompt="1"/>
          </p:nvPr>
        </p:nvSpPr>
        <p:spPr>
          <a:xfrm>
            <a:off x="399600" y="1522800"/>
            <a:ext cx="6639829" cy="4680000"/>
          </a:xfrm>
          <a:prstGeom prst="rect">
            <a:avLst/>
          </a:prstGeom>
        </p:spPr>
        <p:txBody>
          <a:bodyPr wrap="square" lIns="90000">
            <a:normAutofit/>
          </a:bodyPr>
          <a:lstStyle>
            <a:lvl1pPr marL="0" indent="0">
              <a:buFontTx/>
              <a:buNone/>
              <a:defRPr sz="2000" i="0" spc="100" baseline="0">
                <a:solidFill>
                  <a:schemeClr val="tx1">
                    <a:lumMod val="75000"/>
                    <a:lumOff val="25000"/>
                  </a:schemeClr>
                </a:solidFill>
              </a:defRPr>
            </a:lvl1pPr>
          </a:lstStyle>
          <a:p>
            <a:pPr lvl="0"/>
            <a:r>
              <a:rPr lang="nl-NL" dirty="0"/>
              <a:t>Tekst</a:t>
            </a:r>
          </a:p>
        </p:txBody>
      </p:sp>
      <p:sp>
        <p:nvSpPr>
          <p:cNvPr id="12"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96249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oto_liggend_beeldvullen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a:t>- Life Sciences, Health &amp; Technology</a:t>
            </a:r>
            <a:endParaRPr lang="en-US" dirty="0"/>
          </a:p>
        </p:txBody>
      </p:sp>
      <p:pic>
        <p:nvPicPr>
          <p:cNvPr id="10"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3" name="Tijdelijke aanduiding voor afbeelding 30"/>
          <p:cNvSpPr>
            <a:spLocks noGrp="1"/>
          </p:cNvSpPr>
          <p:nvPr>
            <p:ph type="pic" sz="quarter" idx="12" hasCustomPrompt="1"/>
          </p:nvPr>
        </p:nvSpPr>
        <p:spPr>
          <a:xfrm>
            <a:off x="0" y="1206708"/>
            <a:ext cx="121932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7"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9579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foto's_liggend">
    <p:spTree>
      <p:nvGrpSpPr>
        <p:cNvPr id="1" name=""/>
        <p:cNvGrpSpPr/>
        <p:nvPr/>
      </p:nvGrpSpPr>
      <p:grpSpPr>
        <a:xfrm>
          <a:off x="0" y="0"/>
          <a:ext cx="0" cy="0"/>
          <a:chOff x="0" y="0"/>
          <a:chExt cx="0" cy="0"/>
        </a:xfrm>
      </p:grpSpPr>
      <p:sp>
        <p:nvSpPr>
          <p:cNvPr id="11"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1" name="Tijdelijke aanduiding voor afbeelding 30"/>
          <p:cNvSpPr>
            <a:spLocks noGrp="1"/>
          </p:cNvSpPr>
          <p:nvPr>
            <p:ph type="pic" sz="quarter" idx="15" hasCustomPrompt="1"/>
          </p:nvPr>
        </p:nvSpPr>
        <p:spPr>
          <a:xfrm>
            <a:off x="6063725" y="3841654"/>
            <a:ext cx="6081184" cy="2656346"/>
          </a:xfrm>
          <a:prstGeom prst="rect">
            <a:avLst/>
          </a:prstGeom>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20" name="Tijdelijke aanduiding voor afbeelding 30"/>
          <p:cNvSpPr>
            <a:spLocks noGrp="1"/>
          </p:cNvSpPr>
          <p:nvPr>
            <p:ph type="pic" sz="quarter" idx="14" hasCustomPrompt="1"/>
          </p:nvPr>
        </p:nvSpPr>
        <p:spPr>
          <a:xfrm>
            <a:off x="9510" y="3835400"/>
            <a:ext cx="6081184" cy="2656346"/>
          </a:xfrm>
          <a:prstGeom prst="rect">
            <a:avLst/>
          </a:prstGeom>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57" name="Tijdelijke aanduiding voor afbeelding 30"/>
          <p:cNvSpPr>
            <a:spLocks noGrp="1"/>
          </p:cNvSpPr>
          <p:nvPr>
            <p:ph type="pic" sz="quarter" idx="13" hasCustomPrompt="1"/>
          </p:nvPr>
        </p:nvSpPr>
        <p:spPr>
          <a:xfrm>
            <a:off x="6063725" y="1206500"/>
            <a:ext cx="6117664" cy="2628900"/>
          </a:xfrm>
          <a:prstGeom prst="rect">
            <a:avLst/>
          </a:prstGeom>
          <a:noFill/>
        </p:spPr>
        <p:txBody>
          <a:bodyPr/>
          <a:lstStyle>
            <a:lvl1pPr>
              <a:lnSpc>
                <a:spcPct val="150000"/>
              </a:lnSpc>
              <a:defRPr sz="1200">
                <a:solidFill>
                  <a:schemeClr val="tx1"/>
                </a:solidFill>
              </a:defRPr>
            </a:lvl1pPr>
          </a:lstStyle>
          <a:p>
            <a:r>
              <a:rPr lang="nl-NL" dirty="0"/>
              <a:t>Klik op het pictogram als u een liggende afbeelding wilt toevoegen.</a:t>
            </a:r>
          </a:p>
        </p:txBody>
      </p:sp>
      <p:sp>
        <p:nvSpPr>
          <p:cNvPr id="48" name="Tijdelijke aanduiding voor afbeelding 30"/>
          <p:cNvSpPr>
            <a:spLocks noGrp="1"/>
          </p:cNvSpPr>
          <p:nvPr>
            <p:ph type="pic" sz="quarter" idx="12" hasCustomPrompt="1"/>
          </p:nvPr>
        </p:nvSpPr>
        <p:spPr>
          <a:xfrm>
            <a:off x="0" y="1206500"/>
            <a:ext cx="6081184" cy="2628900"/>
          </a:xfrm>
          <a:prstGeom prst="rect">
            <a:avLst/>
          </a:prstGeom>
          <a:noFill/>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18"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a:t>- Life Sciences, Health &amp; Technology</a:t>
            </a:r>
            <a:endParaRPr lang="en-US" dirty="0"/>
          </a:p>
        </p:txBody>
      </p:sp>
      <p:pic>
        <p:nvPicPr>
          <p:cNvPr id="23"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0"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2981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art_Medical_Delta">
    <p:spTree>
      <p:nvGrpSpPr>
        <p:cNvPr id="1" name=""/>
        <p:cNvGrpSpPr/>
        <p:nvPr/>
      </p:nvGrpSpPr>
      <p:grpSpPr>
        <a:xfrm>
          <a:off x="0" y="0"/>
          <a:ext cx="0" cy="0"/>
          <a:chOff x="0" y="0"/>
          <a:chExt cx="0" cy="0"/>
        </a:xfrm>
      </p:grpSpPr>
      <p:sp>
        <p:nvSpPr>
          <p:cNvPr id="2" name="Rectangle 1"/>
          <p:cNvSpPr/>
          <p:nvPr userDrawn="1"/>
        </p:nvSpPr>
        <p:spPr>
          <a:xfrm>
            <a:off x="-4798" y="1203974"/>
            <a:ext cx="2568296" cy="5299200"/>
          </a:xfrm>
          <a:prstGeom prst="rect">
            <a:avLst/>
          </a:prstGeom>
          <a:solidFill>
            <a:srgbClr val="B11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Kaart</a:t>
            </a:r>
          </a:p>
        </p:txBody>
      </p:sp>
      <p:pic>
        <p:nvPicPr>
          <p:cNvPr id="3" name="Afbeelding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3498" y="1203974"/>
            <a:ext cx="6360953" cy="5299200"/>
          </a:xfrm>
          <a:prstGeom prst="rect">
            <a:avLst/>
          </a:prstGeom>
        </p:spPr>
      </p:pic>
    </p:spTree>
    <p:extLst>
      <p:ext uri="{BB962C8B-B14F-4D97-AF65-F5344CB8AC3E}">
        <p14:creationId xmlns:p14="http://schemas.microsoft.com/office/powerpoint/2010/main" val="399170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cal Delta overzicht programma's">
    <p:spTree>
      <p:nvGrpSpPr>
        <p:cNvPr id="1" name=""/>
        <p:cNvGrpSpPr/>
        <p:nvPr/>
      </p:nvGrpSpPr>
      <p:grpSpPr>
        <a:xfrm>
          <a:off x="0" y="0"/>
          <a:ext cx="0" cy="0"/>
          <a:chOff x="0" y="0"/>
          <a:chExt cx="0" cy="0"/>
        </a:xfrm>
      </p:grpSpPr>
      <p:sp>
        <p:nvSpPr>
          <p:cNvPr id="4" name="Rechthoek 3"/>
          <p:cNvSpPr/>
          <p:nvPr userDrawn="1"/>
        </p:nvSpPr>
        <p:spPr>
          <a:xfrm>
            <a:off x="-4797" y="1211770"/>
            <a:ext cx="121967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52" name="Rechthoek 20">
            <a:extLst>
              <a:ext uri="{FF2B5EF4-FFF2-40B4-BE49-F238E27FC236}">
                <a16:creationId xmlns:a16="http://schemas.microsoft.com/office/drawing/2014/main" id="{9BB283C3-5F5E-2944-BD1F-5C6EE634AF98}"/>
              </a:ext>
            </a:extLst>
          </p:cNvPr>
          <p:cNvSpPr/>
          <p:nvPr userDrawn="1"/>
        </p:nvSpPr>
        <p:spPr>
          <a:xfrm>
            <a:off x="912344" y="5058009"/>
            <a:ext cx="9497176" cy="1355492"/>
          </a:xfrm>
          <a:prstGeom prst="rect">
            <a:avLst/>
          </a:prstGeom>
          <a:solidFill>
            <a:schemeClr val="bg1"/>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3" name="Rechthoek 11">
            <a:extLst>
              <a:ext uri="{FF2B5EF4-FFF2-40B4-BE49-F238E27FC236}">
                <a16:creationId xmlns:a16="http://schemas.microsoft.com/office/drawing/2014/main" id="{5B8BCCB4-5642-E84F-A046-2E45AA6C4A13}"/>
              </a:ext>
            </a:extLst>
          </p:cNvPr>
          <p:cNvSpPr/>
          <p:nvPr userDrawn="1"/>
        </p:nvSpPr>
        <p:spPr>
          <a:xfrm>
            <a:off x="912345" y="2436309"/>
            <a:ext cx="9498620" cy="1611196"/>
          </a:xfrm>
          <a:prstGeom prst="rect">
            <a:avLst/>
          </a:prstGeom>
          <a:solidFill>
            <a:schemeClr val="bg1"/>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4" name="Rechthoek 13">
            <a:extLst>
              <a:ext uri="{FF2B5EF4-FFF2-40B4-BE49-F238E27FC236}">
                <a16:creationId xmlns:a16="http://schemas.microsoft.com/office/drawing/2014/main" id="{75CE046F-4BDC-A549-935C-CCEDBF13F742}"/>
              </a:ext>
            </a:extLst>
          </p:cNvPr>
          <p:cNvSpPr/>
          <p:nvPr userDrawn="1"/>
        </p:nvSpPr>
        <p:spPr>
          <a:xfrm>
            <a:off x="912330" y="4028513"/>
            <a:ext cx="9534464" cy="1100397"/>
          </a:xfrm>
          <a:prstGeom prst="rect">
            <a:avLst/>
          </a:prstGeom>
          <a:solidFill>
            <a:srgbClr val="ED217D"/>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5" name="Rechthoek 7">
            <a:extLst>
              <a:ext uri="{FF2B5EF4-FFF2-40B4-BE49-F238E27FC236}">
                <a16:creationId xmlns:a16="http://schemas.microsoft.com/office/drawing/2014/main" id="{B119E285-34F5-A94B-9D5B-7B1AE8A6E61A}"/>
              </a:ext>
            </a:extLst>
          </p:cNvPr>
          <p:cNvSpPr/>
          <p:nvPr userDrawn="1"/>
        </p:nvSpPr>
        <p:spPr>
          <a:xfrm>
            <a:off x="921489" y="1362952"/>
            <a:ext cx="9498620" cy="1073356"/>
          </a:xfrm>
          <a:prstGeom prst="rect">
            <a:avLst/>
          </a:prstGeom>
          <a:solidFill>
            <a:srgbClr val="ED217D"/>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dirty="0"/>
          </a:p>
        </p:txBody>
      </p:sp>
      <p:sp>
        <p:nvSpPr>
          <p:cNvPr id="56" name="Text Placeholder 6">
            <a:extLst>
              <a:ext uri="{FF2B5EF4-FFF2-40B4-BE49-F238E27FC236}">
                <a16:creationId xmlns:a16="http://schemas.microsoft.com/office/drawing/2014/main" id="{4AF3EFFE-CD75-324B-BD82-1A323DFE0EF5}"/>
              </a:ext>
            </a:extLst>
          </p:cNvPr>
          <p:cNvSpPr txBox="1">
            <a:spLocks/>
          </p:cNvSpPr>
          <p:nvPr userDrawn="1"/>
        </p:nvSpPr>
        <p:spPr>
          <a:xfrm>
            <a:off x="1403751" y="2916340"/>
            <a:ext cx="6665260" cy="1544709"/>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57" name="Text Placeholder 6">
            <a:extLst>
              <a:ext uri="{FF2B5EF4-FFF2-40B4-BE49-F238E27FC236}">
                <a16:creationId xmlns:a16="http://schemas.microsoft.com/office/drawing/2014/main" id="{DC227521-2DAA-1749-9351-EBFCC0AC0832}"/>
              </a:ext>
            </a:extLst>
          </p:cNvPr>
          <p:cNvSpPr txBox="1">
            <a:spLocks/>
          </p:cNvSpPr>
          <p:nvPr userDrawn="1"/>
        </p:nvSpPr>
        <p:spPr>
          <a:xfrm>
            <a:off x="1403751" y="4435503"/>
            <a:ext cx="8823536" cy="693408"/>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p>
        </p:txBody>
      </p:sp>
      <p:sp>
        <p:nvSpPr>
          <p:cNvPr id="58" name="Text Placeholder 6">
            <a:extLst>
              <a:ext uri="{FF2B5EF4-FFF2-40B4-BE49-F238E27FC236}">
                <a16:creationId xmlns:a16="http://schemas.microsoft.com/office/drawing/2014/main" id="{72439C1E-FE7F-174D-A6AA-930ED147DD07}"/>
              </a:ext>
            </a:extLst>
          </p:cNvPr>
          <p:cNvSpPr txBox="1">
            <a:spLocks/>
          </p:cNvSpPr>
          <p:nvPr userDrawn="1"/>
        </p:nvSpPr>
        <p:spPr>
          <a:xfrm>
            <a:off x="1403751" y="5591175"/>
            <a:ext cx="8305881" cy="854931"/>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59" name="Tekstvak 15">
            <a:extLst>
              <a:ext uri="{FF2B5EF4-FFF2-40B4-BE49-F238E27FC236}">
                <a16:creationId xmlns:a16="http://schemas.microsoft.com/office/drawing/2014/main" id="{6D55949C-74BC-D14E-9A49-23E43C63FB05}"/>
              </a:ext>
            </a:extLst>
          </p:cNvPr>
          <p:cNvSpPr txBox="1"/>
          <p:nvPr userDrawn="1"/>
        </p:nvSpPr>
        <p:spPr>
          <a:xfrm>
            <a:off x="1384868" y="1320268"/>
            <a:ext cx="9300175" cy="1180215"/>
          </a:xfrm>
          <a:prstGeom prst="rect">
            <a:avLst/>
          </a:prstGeom>
          <a:noFill/>
        </p:spPr>
        <p:txBody>
          <a:bodyPr wrap="square" rtlCol="0">
            <a:noAutofit/>
          </a:bodyPr>
          <a:lstStyle/>
          <a:p>
            <a:r>
              <a:rPr lang="en" sz="1600" b="1" dirty="0">
                <a:solidFill>
                  <a:schemeClr val="bg1"/>
                </a:solidFill>
              </a:rPr>
              <a:t>Imaging and Big Data for Life</a:t>
            </a:r>
          </a:p>
          <a:p>
            <a:pPr>
              <a:lnSpc>
                <a:spcPct val="60000"/>
              </a:lnSpc>
              <a:spcBef>
                <a:spcPts val="1000"/>
              </a:spcBef>
            </a:pPr>
            <a:r>
              <a:rPr lang="nl-NL" sz="1400" dirty="0" err="1">
                <a:solidFill>
                  <a:schemeClr val="bg1"/>
                </a:solidFill>
              </a:rPr>
              <a:t>Medical</a:t>
            </a:r>
            <a:r>
              <a:rPr lang="nl-NL" sz="1400" dirty="0">
                <a:solidFill>
                  <a:schemeClr val="bg1"/>
                </a:solidFill>
              </a:rPr>
              <a:t> Delta </a:t>
            </a:r>
            <a:r>
              <a:rPr lang="nl-NL" sz="1400" dirty="0" err="1">
                <a:solidFill>
                  <a:schemeClr val="bg1"/>
                </a:solidFill>
              </a:rPr>
              <a:t>Diagnostics</a:t>
            </a:r>
            <a:r>
              <a:rPr lang="nl-NL" sz="1400" dirty="0">
                <a:solidFill>
                  <a:schemeClr val="bg1"/>
                </a:solidFill>
              </a:rPr>
              <a:t> 3.0: Dementia </a:t>
            </a:r>
            <a:r>
              <a:rPr lang="nl-NL" sz="1400" dirty="0" err="1">
                <a:solidFill>
                  <a:schemeClr val="bg1"/>
                </a:solidFill>
              </a:rPr>
              <a:t>and</a:t>
            </a:r>
            <a:r>
              <a:rPr lang="nl-NL" sz="1400" dirty="0">
                <a:solidFill>
                  <a:schemeClr val="bg1"/>
                </a:solidFill>
              </a:rPr>
              <a:t> </a:t>
            </a:r>
            <a:r>
              <a:rPr lang="nl-NL" sz="1400" dirty="0" err="1">
                <a:solidFill>
                  <a:schemeClr val="bg1"/>
                </a:solidFill>
              </a:rPr>
              <a:t>Stroke</a:t>
            </a:r>
            <a:endParaRPr lang="nl-NL" sz="1400" dirty="0">
              <a:solidFill>
                <a:schemeClr val="bg1"/>
              </a:solidFill>
            </a:endParaRPr>
          </a:p>
          <a:p>
            <a:pPr>
              <a:lnSpc>
                <a:spcPct val="60000"/>
              </a:lnSpc>
              <a:spcBef>
                <a:spcPts val="1000"/>
              </a:spcBef>
            </a:pPr>
            <a:r>
              <a:rPr lang="nl-NL" sz="1400" dirty="0" err="1">
                <a:solidFill>
                  <a:schemeClr val="bg1"/>
                </a:solidFill>
              </a:rPr>
              <a:t>Medical</a:t>
            </a:r>
            <a:r>
              <a:rPr lang="nl-NL" sz="1400" dirty="0">
                <a:solidFill>
                  <a:schemeClr val="bg1"/>
                </a:solidFill>
              </a:rPr>
              <a:t> Delta Cancer </a:t>
            </a:r>
            <a:r>
              <a:rPr lang="nl-NL" sz="1400" dirty="0" err="1">
                <a:solidFill>
                  <a:schemeClr val="bg1"/>
                </a:solidFill>
              </a:rPr>
              <a:t>Diagnostics</a:t>
            </a:r>
            <a:r>
              <a:rPr lang="nl-NL" sz="1400" dirty="0">
                <a:solidFill>
                  <a:schemeClr val="bg1"/>
                </a:solidFill>
              </a:rPr>
              <a:t> 3.0: Big Data </a:t>
            </a:r>
            <a:r>
              <a:rPr lang="nl-NL" sz="1400" dirty="0" err="1">
                <a:solidFill>
                  <a:schemeClr val="bg1"/>
                </a:solidFill>
              </a:rPr>
              <a:t>Science</a:t>
            </a:r>
            <a:r>
              <a:rPr lang="nl-NL" sz="1400" dirty="0">
                <a:solidFill>
                  <a:schemeClr val="bg1"/>
                </a:solidFill>
              </a:rPr>
              <a:t> of in &amp; ex vivo Imaging</a:t>
            </a:r>
          </a:p>
          <a:p>
            <a:pPr>
              <a:lnSpc>
                <a:spcPct val="60000"/>
              </a:lnSpc>
              <a:spcBef>
                <a:spcPts val="1000"/>
              </a:spcBef>
            </a:pPr>
            <a:r>
              <a:rPr lang="nl-NL" sz="1400" dirty="0" err="1">
                <a:solidFill>
                  <a:schemeClr val="bg1"/>
                </a:solidFill>
              </a:rPr>
              <a:t>Medical</a:t>
            </a:r>
            <a:r>
              <a:rPr lang="nl-NL" sz="1400" dirty="0">
                <a:solidFill>
                  <a:schemeClr val="bg1"/>
                </a:solidFill>
              </a:rPr>
              <a:t> Delta </a:t>
            </a:r>
            <a:r>
              <a:rPr lang="nl-NL" sz="1400" dirty="0" err="1">
                <a:solidFill>
                  <a:schemeClr val="bg1"/>
                </a:solidFill>
              </a:rPr>
              <a:t>UltraHB</a:t>
            </a:r>
            <a:r>
              <a:rPr lang="nl-NL" sz="1400" dirty="0">
                <a:solidFill>
                  <a:schemeClr val="bg1"/>
                </a:solidFill>
              </a:rPr>
              <a:t>: </a:t>
            </a:r>
            <a:r>
              <a:rPr lang="nl-NL" sz="1400" dirty="0" err="1">
                <a:solidFill>
                  <a:schemeClr val="bg1"/>
                </a:solidFill>
              </a:rPr>
              <a:t>Ultrafast</a:t>
            </a:r>
            <a:r>
              <a:rPr lang="nl-NL" sz="1400" dirty="0">
                <a:solidFill>
                  <a:schemeClr val="bg1"/>
                </a:solidFill>
              </a:rPr>
              <a:t> </a:t>
            </a:r>
            <a:r>
              <a:rPr lang="nl-NL" sz="1400" dirty="0" err="1">
                <a:solidFill>
                  <a:schemeClr val="bg1"/>
                </a:solidFill>
              </a:rPr>
              <a:t>and</a:t>
            </a:r>
            <a:r>
              <a:rPr lang="nl-NL" sz="1400" dirty="0">
                <a:solidFill>
                  <a:schemeClr val="bg1"/>
                </a:solidFill>
              </a:rPr>
              <a:t> Ultrasound </a:t>
            </a:r>
            <a:r>
              <a:rPr lang="nl-NL" sz="1400" dirty="0" err="1">
                <a:solidFill>
                  <a:schemeClr val="bg1"/>
                </a:solidFill>
              </a:rPr>
              <a:t>for</a:t>
            </a:r>
            <a:r>
              <a:rPr lang="nl-NL" sz="1400" dirty="0">
                <a:solidFill>
                  <a:schemeClr val="bg1"/>
                </a:solidFill>
              </a:rPr>
              <a:t> </a:t>
            </a:r>
            <a:r>
              <a:rPr lang="nl-NL" sz="1400" dirty="0" err="1">
                <a:solidFill>
                  <a:schemeClr val="bg1"/>
                </a:solidFill>
              </a:rPr>
              <a:t>the</a:t>
            </a:r>
            <a:r>
              <a:rPr lang="nl-NL" sz="1400" dirty="0">
                <a:solidFill>
                  <a:schemeClr val="bg1"/>
                </a:solidFill>
              </a:rPr>
              <a:t> </a:t>
            </a:r>
            <a:r>
              <a:rPr lang="nl-NL" sz="1400" dirty="0" err="1">
                <a:solidFill>
                  <a:schemeClr val="bg1"/>
                </a:solidFill>
              </a:rPr>
              <a:t>Heart</a:t>
            </a:r>
            <a:r>
              <a:rPr lang="nl-NL" sz="1400" dirty="0">
                <a:solidFill>
                  <a:schemeClr val="bg1"/>
                </a:solidFill>
              </a:rPr>
              <a:t> </a:t>
            </a:r>
            <a:r>
              <a:rPr lang="nl-NL" sz="1400" dirty="0" err="1">
                <a:solidFill>
                  <a:schemeClr val="bg1"/>
                </a:solidFill>
              </a:rPr>
              <a:t>and</a:t>
            </a:r>
            <a:r>
              <a:rPr lang="nl-NL" sz="1400" dirty="0">
                <a:solidFill>
                  <a:schemeClr val="bg1"/>
                </a:solidFill>
              </a:rPr>
              <a:t> Brain</a:t>
            </a:r>
          </a:p>
          <a:p>
            <a:endParaRPr lang="nl-NL" b="1" dirty="0">
              <a:solidFill>
                <a:schemeClr val="bg1"/>
              </a:solidFill>
            </a:endParaRPr>
          </a:p>
        </p:txBody>
      </p:sp>
      <p:sp>
        <p:nvSpPr>
          <p:cNvPr id="60" name="Tekstvak 16">
            <a:extLst>
              <a:ext uri="{FF2B5EF4-FFF2-40B4-BE49-F238E27FC236}">
                <a16:creationId xmlns:a16="http://schemas.microsoft.com/office/drawing/2014/main" id="{950B3F1A-5743-AC44-B290-19EC630A4BE7}"/>
              </a:ext>
            </a:extLst>
          </p:cNvPr>
          <p:cNvSpPr txBox="1"/>
          <p:nvPr userDrawn="1"/>
        </p:nvSpPr>
        <p:spPr>
          <a:xfrm>
            <a:off x="1384867" y="2413839"/>
            <a:ext cx="9300175" cy="1706290"/>
          </a:xfrm>
          <a:prstGeom prst="rect">
            <a:avLst/>
          </a:prstGeom>
          <a:noFill/>
        </p:spPr>
        <p:txBody>
          <a:bodyPr wrap="square" rtlCol="0">
            <a:noAutofit/>
          </a:bodyPr>
          <a:lstStyle/>
          <a:p>
            <a:r>
              <a:rPr lang="en" sz="1600" b="1" dirty="0"/>
              <a:t>Medical Instruments for Diagnosis and Treatment</a:t>
            </a:r>
          </a:p>
          <a:p>
            <a:pPr>
              <a:lnSpc>
                <a:spcPct val="60000"/>
              </a:lnSpc>
              <a:spcBef>
                <a:spcPts val="1000"/>
              </a:spcBef>
            </a:pPr>
            <a:r>
              <a:rPr lang="nl-NL" sz="1400" dirty="0" err="1"/>
              <a:t>Medical</a:t>
            </a:r>
            <a:r>
              <a:rPr lang="nl-NL" sz="1400" dirty="0"/>
              <a:t> Delta NIMIT: </a:t>
            </a:r>
            <a:r>
              <a:rPr lang="nl-NL" sz="1400" dirty="0" err="1"/>
              <a:t>Novel</a:t>
            </a:r>
            <a:r>
              <a:rPr lang="nl-NL" sz="1400" dirty="0"/>
              <a:t> </a:t>
            </a:r>
            <a:r>
              <a:rPr lang="nl-NL" sz="1400" dirty="0" err="1"/>
              <a:t>Instruments</a:t>
            </a:r>
            <a:r>
              <a:rPr lang="nl-NL" sz="1400" dirty="0"/>
              <a:t> </a:t>
            </a:r>
            <a:r>
              <a:rPr lang="nl-NL" sz="1400" dirty="0" err="1"/>
              <a:t>for</a:t>
            </a:r>
            <a:r>
              <a:rPr lang="nl-NL" sz="1400" dirty="0"/>
              <a:t> </a:t>
            </a:r>
            <a:r>
              <a:rPr lang="nl-NL" sz="1400" dirty="0" err="1"/>
              <a:t>Minimally</a:t>
            </a:r>
            <a:r>
              <a:rPr lang="nl-NL" sz="1400" dirty="0"/>
              <a:t> </a:t>
            </a:r>
            <a:r>
              <a:rPr lang="nl-NL" sz="1400" dirty="0" err="1"/>
              <a:t>Invasive</a:t>
            </a:r>
            <a:r>
              <a:rPr lang="nl-NL" sz="1400" dirty="0"/>
              <a:t> </a:t>
            </a:r>
            <a:r>
              <a:rPr lang="nl-NL" sz="1400" dirty="0" err="1"/>
              <a:t>Techniques</a:t>
            </a:r>
            <a:endParaRPr lang="nl-NL" sz="1400" dirty="0"/>
          </a:p>
          <a:p>
            <a:pPr>
              <a:lnSpc>
                <a:spcPct val="60000"/>
              </a:lnSpc>
              <a:spcBef>
                <a:spcPts val="1000"/>
              </a:spcBef>
            </a:pPr>
            <a:r>
              <a:rPr lang="nl-NL" sz="1400" dirty="0" err="1"/>
              <a:t>Medical</a:t>
            </a:r>
            <a:r>
              <a:rPr lang="nl-NL" sz="1400" dirty="0"/>
              <a:t> Delta </a:t>
            </a:r>
            <a:r>
              <a:rPr lang="nl-NL" sz="1400" dirty="0" err="1"/>
              <a:t>Cardiac</a:t>
            </a:r>
            <a:r>
              <a:rPr lang="nl-NL" sz="1400" dirty="0"/>
              <a:t> </a:t>
            </a:r>
            <a:r>
              <a:rPr lang="nl-NL" sz="1400" dirty="0" err="1"/>
              <a:t>Arrhytmia</a:t>
            </a:r>
            <a:r>
              <a:rPr lang="nl-NL" sz="1400" dirty="0"/>
              <a:t> Lab</a:t>
            </a:r>
          </a:p>
          <a:p>
            <a:pPr>
              <a:lnSpc>
                <a:spcPct val="60000"/>
              </a:lnSpc>
              <a:spcBef>
                <a:spcPts val="1000"/>
              </a:spcBef>
            </a:pPr>
            <a:r>
              <a:rPr lang="nl-NL" sz="1400" dirty="0"/>
              <a:t>Medical </a:t>
            </a:r>
            <a:r>
              <a:rPr lang="nl-NL" sz="1400" dirty="0" err="1"/>
              <a:t>NeuroDelta</a:t>
            </a:r>
            <a:endParaRPr lang="nl-NL" sz="1400" dirty="0"/>
          </a:p>
          <a:p>
            <a:pPr>
              <a:lnSpc>
                <a:spcPct val="60000"/>
              </a:lnSpc>
              <a:spcBef>
                <a:spcPts val="1000"/>
              </a:spcBef>
            </a:pPr>
            <a:r>
              <a:rPr lang="nl-NL" sz="1400" dirty="0"/>
              <a:t>Medical Delta IMT: </a:t>
            </a:r>
            <a:r>
              <a:rPr lang="nl-NL" sz="1400" dirty="0" err="1"/>
              <a:t>Improving</a:t>
            </a:r>
            <a:r>
              <a:rPr lang="nl-NL" sz="1400" dirty="0"/>
              <a:t> </a:t>
            </a:r>
            <a:r>
              <a:rPr lang="nl-NL" sz="1400" dirty="0" err="1"/>
              <a:t>Mobility</a:t>
            </a:r>
            <a:r>
              <a:rPr lang="nl-NL" sz="1400" dirty="0"/>
              <a:t> </a:t>
            </a:r>
            <a:r>
              <a:rPr lang="nl-NL" sz="1400" dirty="0" err="1"/>
              <a:t>with</a:t>
            </a:r>
            <a:r>
              <a:rPr lang="nl-NL" sz="1400" dirty="0"/>
              <a:t> Technology</a:t>
            </a:r>
          </a:p>
          <a:p>
            <a:pPr>
              <a:lnSpc>
                <a:spcPct val="60000"/>
              </a:lnSpc>
              <a:spcBef>
                <a:spcPts val="1000"/>
              </a:spcBef>
            </a:pPr>
            <a:r>
              <a:rPr lang="nl-NL" sz="1400" dirty="0" err="1"/>
              <a:t>Medical</a:t>
            </a:r>
            <a:r>
              <a:rPr lang="nl-NL" sz="1400" dirty="0"/>
              <a:t> Delta </a:t>
            </a:r>
            <a:r>
              <a:rPr lang="nl-NL" sz="1400" dirty="0" err="1"/>
              <a:t>Institute</a:t>
            </a:r>
            <a:r>
              <a:rPr lang="nl-NL" sz="1400" dirty="0"/>
              <a:t> of </a:t>
            </a:r>
            <a:r>
              <a:rPr lang="nl-NL" sz="1400" dirty="0" err="1"/>
              <a:t>Fetal</a:t>
            </a:r>
            <a:r>
              <a:rPr lang="nl-NL" sz="1400" dirty="0"/>
              <a:t> </a:t>
            </a:r>
            <a:r>
              <a:rPr lang="nl-NL" sz="1400" dirty="0" err="1"/>
              <a:t>and</a:t>
            </a:r>
            <a:r>
              <a:rPr lang="nl-NL" sz="1400" dirty="0"/>
              <a:t> </a:t>
            </a:r>
            <a:r>
              <a:rPr lang="nl-NL" sz="1400" dirty="0" err="1"/>
              <a:t>Neonatal</a:t>
            </a:r>
            <a:r>
              <a:rPr lang="nl-NL" sz="1400" dirty="0"/>
              <a:t> Care</a:t>
            </a:r>
          </a:p>
          <a:p>
            <a:endParaRPr lang="nl-NL" b="1" dirty="0"/>
          </a:p>
        </p:txBody>
      </p:sp>
      <p:sp>
        <p:nvSpPr>
          <p:cNvPr id="61" name="Tekstvak 17">
            <a:extLst>
              <a:ext uri="{FF2B5EF4-FFF2-40B4-BE49-F238E27FC236}">
                <a16:creationId xmlns:a16="http://schemas.microsoft.com/office/drawing/2014/main" id="{DE93B3AA-FB5F-CF48-B7DB-A4F179640AC3}"/>
              </a:ext>
            </a:extLst>
          </p:cNvPr>
          <p:cNvSpPr txBox="1"/>
          <p:nvPr userDrawn="1"/>
        </p:nvSpPr>
        <p:spPr>
          <a:xfrm>
            <a:off x="1384867" y="4007064"/>
            <a:ext cx="9300175" cy="918932"/>
          </a:xfrm>
          <a:prstGeom prst="rect">
            <a:avLst/>
          </a:prstGeom>
          <a:noFill/>
        </p:spPr>
        <p:txBody>
          <a:bodyPr wrap="square" rtlCol="0">
            <a:noAutofit/>
          </a:bodyPr>
          <a:lstStyle/>
          <a:p>
            <a:pPr>
              <a:spcBef>
                <a:spcPts val="1000"/>
              </a:spcBef>
            </a:pPr>
            <a:r>
              <a:rPr lang="nl-NL" sz="1600" b="1" dirty="0">
                <a:solidFill>
                  <a:schemeClr val="bg1"/>
                </a:solidFill>
              </a:rPr>
              <a:t>eHealth &amp; </a:t>
            </a:r>
            <a:r>
              <a:rPr lang="nl-NL" sz="1600" b="1" dirty="0" err="1">
                <a:solidFill>
                  <a:schemeClr val="bg1"/>
                </a:solidFill>
              </a:rPr>
              <a:t>self</a:t>
            </a:r>
            <a:r>
              <a:rPr lang="nl-NL" sz="1600" b="1" dirty="0">
                <a:solidFill>
                  <a:schemeClr val="bg1"/>
                </a:solidFill>
              </a:rPr>
              <a:t>-management</a:t>
            </a:r>
          </a:p>
          <a:p>
            <a:pPr defTabSz="836613">
              <a:lnSpc>
                <a:spcPct val="60000"/>
              </a:lnSpc>
              <a:spcBef>
                <a:spcPts val="1000"/>
              </a:spcBef>
            </a:pPr>
            <a:r>
              <a:rPr lang="nl-NL" sz="1400" dirty="0">
                <a:solidFill>
                  <a:schemeClr val="bg1"/>
                </a:solidFill>
              </a:rPr>
              <a:t>Medical Delta eHealth &amp; </a:t>
            </a:r>
            <a:r>
              <a:rPr lang="nl-NL" sz="1400" dirty="0" err="1">
                <a:solidFill>
                  <a:schemeClr val="bg1"/>
                </a:solidFill>
              </a:rPr>
              <a:t>selfmanagement</a:t>
            </a:r>
            <a:r>
              <a:rPr lang="nl-NL" sz="1400" dirty="0">
                <a:solidFill>
                  <a:schemeClr val="bg1"/>
                </a:solidFill>
              </a:rPr>
              <a:t> for a </a:t>
            </a:r>
            <a:r>
              <a:rPr lang="nl-NL" sz="1400" dirty="0" err="1">
                <a:solidFill>
                  <a:schemeClr val="bg1"/>
                </a:solidFill>
              </a:rPr>
              <a:t>healthy</a:t>
            </a:r>
            <a:r>
              <a:rPr lang="nl-NL" sz="1400" dirty="0">
                <a:solidFill>
                  <a:schemeClr val="bg1"/>
                </a:solidFill>
              </a:rPr>
              <a:t> society</a:t>
            </a:r>
          </a:p>
          <a:p>
            <a:pPr defTabSz="836613">
              <a:lnSpc>
                <a:spcPct val="60000"/>
              </a:lnSpc>
              <a:spcBef>
                <a:spcPts val="1000"/>
              </a:spcBef>
            </a:pPr>
            <a:r>
              <a:rPr lang="en-US" sz="1400" dirty="0">
                <a:solidFill>
                  <a:schemeClr val="bg1"/>
                </a:solidFill>
              </a:rPr>
              <a:t>Vital Delta: Medical Delta’s journey towards vitality and health</a:t>
            </a:r>
          </a:p>
          <a:p>
            <a:pPr defTabSz="836613">
              <a:lnSpc>
                <a:spcPct val="60000"/>
              </a:lnSpc>
              <a:spcBef>
                <a:spcPts val="1000"/>
              </a:spcBef>
            </a:pPr>
            <a:r>
              <a:rPr lang="en-US" sz="1400" dirty="0">
                <a:solidFill>
                  <a:schemeClr val="bg1"/>
                </a:solidFill>
              </a:rPr>
              <a:t>Scientific Program Healthy Society</a:t>
            </a:r>
            <a:endParaRPr lang="nl-NL" sz="1400" dirty="0">
              <a:solidFill>
                <a:schemeClr val="bg1"/>
              </a:solidFill>
            </a:endParaRPr>
          </a:p>
          <a:p>
            <a:pPr>
              <a:lnSpc>
                <a:spcPct val="60000"/>
              </a:lnSpc>
              <a:spcBef>
                <a:spcPts val="1000"/>
              </a:spcBef>
            </a:pPr>
            <a:endParaRPr lang="nl-NL" sz="1400" dirty="0">
              <a:solidFill>
                <a:schemeClr val="bg1"/>
              </a:solidFill>
            </a:endParaRPr>
          </a:p>
          <a:p>
            <a:pPr>
              <a:lnSpc>
                <a:spcPct val="60000"/>
              </a:lnSpc>
              <a:spcBef>
                <a:spcPts val="1000"/>
              </a:spcBef>
            </a:pPr>
            <a:endParaRPr lang="nl-NL" b="1" dirty="0">
              <a:solidFill>
                <a:schemeClr val="bg1"/>
              </a:solidFill>
            </a:endParaRPr>
          </a:p>
        </p:txBody>
      </p:sp>
      <p:sp>
        <p:nvSpPr>
          <p:cNvPr id="62" name="Tekstvak 18">
            <a:extLst>
              <a:ext uri="{FF2B5EF4-FFF2-40B4-BE49-F238E27FC236}">
                <a16:creationId xmlns:a16="http://schemas.microsoft.com/office/drawing/2014/main" id="{7F6F896A-969A-E34B-927B-63D0C423ECD4}"/>
              </a:ext>
            </a:extLst>
          </p:cNvPr>
          <p:cNvSpPr txBox="1"/>
          <p:nvPr userDrawn="1"/>
        </p:nvSpPr>
        <p:spPr>
          <a:xfrm>
            <a:off x="1384869" y="5076999"/>
            <a:ext cx="9300175" cy="1336501"/>
          </a:xfrm>
          <a:prstGeom prst="rect">
            <a:avLst/>
          </a:prstGeom>
          <a:noFill/>
        </p:spPr>
        <p:txBody>
          <a:bodyPr wrap="square" rtlCol="0">
            <a:noAutofit/>
          </a:bodyPr>
          <a:lstStyle/>
          <a:p>
            <a:r>
              <a:rPr lang="en" sz="1600" b="1" dirty="0"/>
              <a:t>Personalised, precision and regenerative medicine</a:t>
            </a:r>
          </a:p>
          <a:p>
            <a:pPr>
              <a:lnSpc>
                <a:spcPct val="60000"/>
              </a:lnSpc>
              <a:spcBef>
                <a:spcPts val="1000"/>
              </a:spcBef>
            </a:pPr>
            <a:r>
              <a:rPr lang="nl-NL" sz="1400" dirty="0"/>
              <a:t>METABODELTA: </a:t>
            </a:r>
            <a:r>
              <a:rPr lang="nl-NL" sz="1400" dirty="0" err="1"/>
              <a:t>Metabolomics</a:t>
            </a:r>
            <a:r>
              <a:rPr lang="nl-NL" sz="1400" dirty="0"/>
              <a:t> </a:t>
            </a:r>
            <a:r>
              <a:rPr lang="nl-NL" sz="1400" dirty="0" err="1"/>
              <a:t>for</a:t>
            </a:r>
            <a:r>
              <a:rPr lang="nl-NL" sz="1400" dirty="0"/>
              <a:t> </a:t>
            </a:r>
            <a:r>
              <a:rPr lang="nl-NL" sz="1400" dirty="0" err="1"/>
              <a:t>clinical</a:t>
            </a:r>
            <a:r>
              <a:rPr lang="nl-NL" sz="1400" dirty="0"/>
              <a:t> advances in </a:t>
            </a:r>
            <a:r>
              <a:rPr lang="nl-NL" sz="1400" dirty="0" err="1"/>
              <a:t>the</a:t>
            </a:r>
            <a:r>
              <a:rPr lang="nl-NL" sz="1400" dirty="0"/>
              <a:t> </a:t>
            </a:r>
            <a:r>
              <a:rPr lang="nl-NL" sz="1400" dirty="0" err="1"/>
              <a:t>Medical</a:t>
            </a:r>
            <a:r>
              <a:rPr lang="nl-NL" sz="1400" dirty="0"/>
              <a:t> Delta</a:t>
            </a:r>
          </a:p>
          <a:p>
            <a:pPr>
              <a:lnSpc>
                <a:spcPct val="60000"/>
              </a:lnSpc>
              <a:spcBef>
                <a:spcPts val="1000"/>
              </a:spcBef>
            </a:pPr>
            <a:r>
              <a:rPr lang="nl-NL" sz="1400" dirty="0" err="1"/>
              <a:t>HollandPTC</a:t>
            </a:r>
            <a:r>
              <a:rPr lang="nl-NL" sz="1400" dirty="0"/>
              <a:t> </a:t>
            </a:r>
            <a:r>
              <a:rPr lang="nl-NL" sz="1400" dirty="0" err="1"/>
              <a:t>Medical</a:t>
            </a:r>
            <a:r>
              <a:rPr lang="nl-NL" sz="1400" dirty="0"/>
              <a:t> Delta program on HTA </a:t>
            </a:r>
            <a:r>
              <a:rPr lang="nl-NL" sz="1400" dirty="0" err="1"/>
              <a:t>value</a:t>
            </a:r>
            <a:r>
              <a:rPr lang="nl-NL" sz="1400" dirty="0"/>
              <a:t> </a:t>
            </a:r>
            <a:r>
              <a:rPr lang="nl-NL" sz="1400" dirty="0" err="1"/>
              <a:t>proposition</a:t>
            </a:r>
            <a:endParaRPr lang="nl-NL" sz="1400" dirty="0"/>
          </a:p>
          <a:p>
            <a:pPr>
              <a:lnSpc>
                <a:spcPct val="60000"/>
              </a:lnSpc>
              <a:spcBef>
                <a:spcPts val="1000"/>
              </a:spcBef>
            </a:pPr>
            <a:r>
              <a:rPr lang="nl-NL" sz="1400" dirty="0"/>
              <a:t>Medical Delta </a:t>
            </a:r>
            <a:r>
              <a:rPr lang="nl-NL" sz="1400" dirty="0" err="1"/>
              <a:t>Regenerative</a:t>
            </a:r>
            <a:r>
              <a:rPr lang="nl-NL" sz="1400" dirty="0"/>
              <a:t> </a:t>
            </a:r>
            <a:r>
              <a:rPr lang="nl-NL" sz="1400" dirty="0" err="1"/>
              <a:t>Medicine</a:t>
            </a:r>
            <a:r>
              <a:rPr lang="nl-NL" sz="1400" dirty="0"/>
              <a:t> 4D</a:t>
            </a:r>
          </a:p>
          <a:p>
            <a:pPr>
              <a:lnSpc>
                <a:spcPct val="60000"/>
              </a:lnSpc>
              <a:spcBef>
                <a:spcPts val="1000"/>
              </a:spcBef>
            </a:pPr>
            <a:r>
              <a:rPr lang="nl-NL" sz="1400" dirty="0"/>
              <a:t>Medical Delta AI for </a:t>
            </a:r>
            <a:r>
              <a:rPr lang="nl-NL" sz="1400" dirty="0" err="1"/>
              <a:t>Computational</a:t>
            </a:r>
            <a:r>
              <a:rPr lang="nl-NL" sz="1400" dirty="0"/>
              <a:t> Life Sciences</a:t>
            </a:r>
          </a:p>
          <a:p>
            <a:pPr>
              <a:lnSpc>
                <a:spcPct val="80000"/>
              </a:lnSpc>
            </a:pPr>
            <a:endParaRPr lang="nl-NL" sz="1100" b="1" dirty="0"/>
          </a:p>
        </p:txBody>
      </p:sp>
      <p:sp>
        <p:nvSpPr>
          <p:cNvPr id="63" name="Rechthoek 29">
            <a:extLst>
              <a:ext uri="{FF2B5EF4-FFF2-40B4-BE49-F238E27FC236}">
                <a16:creationId xmlns:a16="http://schemas.microsoft.com/office/drawing/2014/main" id="{4AC6BFB2-81E4-7741-850F-55BA97A514C4}"/>
              </a:ext>
            </a:extLst>
          </p:cNvPr>
          <p:cNvSpPr/>
          <p:nvPr userDrawn="1"/>
        </p:nvSpPr>
        <p:spPr>
          <a:xfrm rot="5400000">
            <a:off x="8311905" y="3450104"/>
            <a:ext cx="5050548" cy="8762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sz="2400" dirty="0"/>
          </a:p>
        </p:txBody>
      </p:sp>
      <p:sp>
        <p:nvSpPr>
          <p:cNvPr id="64" name="Rechthoek 14">
            <a:extLst>
              <a:ext uri="{FF2B5EF4-FFF2-40B4-BE49-F238E27FC236}">
                <a16:creationId xmlns:a16="http://schemas.microsoft.com/office/drawing/2014/main" id="{6542E15B-D8A2-0040-A139-155C00493503}"/>
              </a:ext>
            </a:extLst>
          </p:cNvPr>
          <p:cNvSpPr/>
          <p:nvPr userDrawn="1"/>
        </p:nvSpPr>
        <p:spPr>
          <a:xfrm rot="5400000">
            <a:off x="8444188" y="3693966"/>
            <a:ext cx="5118006" cy="330360"/>
          </a:xfrm>
          <a:prstGeom prst="rect">
            <a:avLst/>
          </a:prstGeom>
        </p:spPr>
        <p:txBody>
          <a:bodyPr wrap="square">
            <a:noAutofit/>
          </a:bodyPr>
          <a:lstStyle/>
          <a:p>
            <a:pPr algn="ctr"/>
            <a:r>
              <a:rPr lang="en" sz="2000" dirty="0">
                <a:solidFill>
                  <a:srgbClr val="FFFFFF"/>
                </a:solidFill>
              </a:rPr>
              <a:t>M</a:t>
            </a:r>
            <a:r>
              <a:rPr lang="nl-NL" sz="2000" dirty="0">
                <a:solidFill>
                  <a:srgbClr val="FFFFFF"/>
                </a:solidFill>
              </a:rPr>
              <a:t>e</a:t>
            </a:r>
            <a:r>
              <a:rPr lang="en" sz="2000" dirty="0">
                <a:solidFill>
                  <a:srgbClr val="FFFFFF"/>
                </a:solidFill>
              </a:rPr>
              <a:t>dical Delta’s Journey:</a:t>
            </a:r>
          </a:p>
          <a:p>
            <a:pPr algn="ctr"/>
            <a:r>
              <a:rPr lang="en" sz="2000" dirty="0">
                <a:solidFill>
                  <a:srgbClr val="FFFFFF"/>
                </a:solidFill>
              </a:rPr>
              <a:t> from Prototype to Payment</a:t>
            </a:r>
            <a:endParaRPr lang="nl-NL" sz="2000" dirty="0">
              <a:solidFill>
                <a:srgbClr val="FFFFFF"/>
              </a:solidFill>
            </a:endParaRPr>
          </a:p>
        </p:txBody>
      </p:sp>
      <p:sp>
        <p:nvSpPr>
          <p:cNvPr id="65" name="Rechthoek 30">
            <a:extLst>
              <a:ext uri="{FF2B5EF4-FFF2-40B4-BE49-F238E27FC236}">
                <a16:creationId xmlns:a16="http://schemas.microsoft.com/office/drawing/2014/main" id="{BAF9885E-B4CD-1D4A-88DE-5B722062F87D}"/>
              </a:ext>
            </a:extLst>
          </p:cNvPr>
          <p:cNvSpPr/>
          <p:nvPr userDrawn="1"/>
        </p:nvSpPr>
        <p:spPr>
          <a:xfrm>
            <a:off x="7798480" y="2805421"/>
            <a:ext cx="2562244" cy="984428"/>
          </a:xfrm>
          <a:prstGeom prst="rect">
            <a:avLst/>
          </a:prstGeom>
          <a:ln>
            <a:solidFill>
              <a:srgbClr val="E71D73"/>
            </a:solidFill>
          </a:ln>
          <a:effectLst>
            <a:glow rad="101600">
              <a:srgbClr val="ED217D">
                <a:alpha val="60000"/>
              </a:srgbClr>
            </a:glow>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nl-NL" sz="1600" b="1" dirty="0">
                <a:solidFill>
                  <a:srgbClr val="000000"/>
                </a:solidFill>
              </a:rPr>
              <a:t>Medical Delta Living Labs </a:t>
            </a:r>
          </a:p>
          <a:p>
            <a:pPr algn="ctr"/>
            <a:r>
              <a:rPr lang="nl-NL" sz="1400" dirty="0" err="1">
                <a:solidFill>
                  <a:srgbClr val="000000"/>
                </a:solidFill>
              </a:rPr>
              <a:t>ResearchOR</a:t>
            </a:r>
            <a:endParaRPr lang="nl-NL" sz="1400" dirty="0">
              <a:solidFill>
                <a:srgbClr val="000000"/>
              </a:solidFill>
            </a:endParaRPr>
          </a:p>
          <a:p>
            <a:pPr algn="ctr"/>
            <a:r>
              <a:rPr lang="nl-NL" sz="1400" dirty="0" err="1">
                <a:solidFill>
                  <a:srgbClr val="000000"/>
                </a:solidFill>
              </a:rPr>
              <a:t>Rehabilitation</a:t>
            </a:r>
            <a:r>
              <a:rPr lang="nl-NL" sz="1400" dirty="0">
                <a:solidFill>
                  <a:srgbClr val="000000"/>
                </a:solidFill>
              </a:rPr>
              <a:t> Technology</a:t>
            </a:r>
          </a:p>
          <a:p>
            <a:pPr algn="ctr"/>
            <a:r>
              <a:rPr lang="nl-NL" sz="1400" dirty="0" err="1">
                <a:solidFill>
                  <a:srgbClr val="000000"/>
                </a:solidFill>
              </a:rPr>
              <a:t>Medical</a:t>
            </a:r>
            <a:r>
              <a:rPr lang="nl-NL" sz="1400" dirty="0">
                <a:solidFill>
                  <a:srgbClr val="000000"/>
                </a:solidFill>
              </a:rPr>
              <a:t> Delta </a:t>
            </a:r>
            <a:r>
              <a:rPr lang="nl-NL" sz="1400" dirty="0" err="1">
                <a:solidFill>
                  <a:srgbClr val="000000"/>
                </a:solidFill>
              </a:rPr>
              <a:t>Instruments</a:t>
            </a:r>
            <a:endParaRPr lang="nl-NL" sz="1400" dirty="0"/>
          </a:p>
        </p:txBody>
      </p:sp>
      <p:sp>
        <p:nvSpPr>
          <p:cNvPr id="66" name="Rechthoek 31">
            <a:extLst>
              <a:ext uri="{FF2B5EF4-FFF2-40B4-BE49-F238E27FC236}">
                <a16:creationId xmlns:a16="http://schemas.microsoft.com/office/drawing/2014/main" id="{C9028792-628A-CD43-B7A9-7F1849AC438B}"/>
              </a:ext>
            </a:extLst>
          </p:cNvPr>
          <p:cNvSpPr/>
          <p:nvPr userDrawn="1"/>
        </p:nvSpPr>
        <p:spPr>
          <a:xfrm>
            <a:off x="7799539" y="3973535"/>
            <a:ext cx="2561185" cy="1378975"/>
          </a:xfrm>
          <a:prstGeom prst="rect">
            <a:avLst/>
          </a:prstGeom>
          <a:ln>
            <a:solidFill>
              <a:srgbClr val="ED217D"/>
            </a:solidFill>
          </a:ln>
          <a:effectLst>
            <a:glow rad="101600">
              <a:srgbClr val="ED217D">
                <a:alpha val="60000"/>
              </a:srgbClr>
            </a:glow>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dirty="0">
                <a:solidFill>
                  <a:srgbClr val="000000"/>
                </a:solidFill>
              </a:rPr>
              <a:t>Medical Delta Living Labs </a:t>
            </a:r>
          </a:p>
          <a:p>
            <a:pPr algn="ctr"/>
            <a:r>
              <a:rPr lang="en" sz="1400" dirty="0"/>
              <a:t>Better In</a:t>
            </a:r>
            <a:r>
              <a:rPr lang="en" sz="1400" baseline="0" dirty="0"/>
              <a:t> Better Out</a:t>
            </a:r>
            <a:endParaRPr lang="en" sz="1400" dirty="0"/>
          </a:p>
          <a:p>
            <a:pPr algn="ctr"/>
            <a:r>
              <a:rPr lang="nl-NL" sz="1400" dirty="0"/>
              <a:t>VIT </a:t>
            </a:r>
            <a:r>
              <a:rPr lang="nl-NL" sz="1400" dirty="0" err="1"/>
              <a:t>for</a:t>
            </a:r>
            <a:r>
              <a:rPr lang="nl-NL" sz="1400" dirty="0"/>
              <a:t> Life </a:t>
            </a:r>
          </a:p>
          <a:p>
            <a:pPr algn="ctr"/>
            <a:r>
              <a:rPr lang="nl-NL" sz="1400" dirty="0" err="1"/>
              <a:t>Geriatric</a:t>
            </a:r>
            <a:r>
              <a:rPr lang="nl-NL" sz="1400" dirty="0"/>
              <a:t> </a:t>
            </a:r>
            <a:r>
              <a:rPr lang="nl-NL" sz="1400" dirty="0" err="1"/>
              <a:t>Rehabilitation@Home</a:t>
            </a:r>
            <a:r>
              <a:rPr lang="nl-NL" sz="1400" dirty="0"/>
              <a:t> </a:t>
            </a:r>
          </a:p>
          <a:p>
            <a:pPr algn="ctr"/>
            <a:r>
              <a:rPr lang="nl-NL" sz="1400" dirty="0" err="1"/>
              <a:t>Integrative</a:t>
            </a:r>
            <a:r>
              <a:rPr lang="nl-NL" sz="1400" dirty="0"/>
              <a:t> </a:t>
            </a:r>
            <a:r>
              <a:rPr lang="nl-NL" sz="1400" dirty="0" err="1"/>
              <a:t>Medicine</a:t>
            </a:r>
            <a:r>
              <a:rPr lang="nl-NL" sz="1400" dirty="0"/>
              <a:t> Technology </a:t>
            </a:r>
            <a:endParaRPr lang="en" sz="1400" dirty="0"/>
          </a:p>
          <a:p>
            <a:pPr algn="ctr"/>
            <a:r>
              <a:rPr lang="en" sz="1400" dirty="0"/>
              <a:t>NeLL</a:t>
            </a:r>
          </a:p>
          <a:p>
            <a:endParaRPr lang="en" sz="1400" dirty="0"/>
          </a:p>
          <a:p>
            <a:endParaRPr lang="nl-NL" sz="1400" dirty="0">
              <a:solidFill>
                <a:srgbClr val="000000"/>
              </a:solidFill>
              <a:latin typeface="-webkit-standard"/>
            </a:endParaRPr>
          </a:p>
        </p:txBody>
      </p:sp>
      <p:sp>
        <p:nvSpPr>
          <p:cNvPr id="67" name="Text Placeholder 2"/>
          <p:cNvSpPr>
            <a:spLocks noGrp="1"/>
          </p:cNvSpPr>
          <p:nvPr>
            <p:ph type="body" sz="quarter" idx="11" hasCustomPrompt="1"/>
          </p:nvPr>
        </p:nvSpPr>
        <p:spPr>
          <a:xfrm>
            <a:off x="317304" y="259200"/>
            <a:ext cx="10010899" cy="641488"/>
          </a:xfrm>
          <a:prstGeom prst="rect">
            <a:avLst/>
          </a:prstGeom>
        </p:spPr>
        <p:txBody>
          <a:bodyPr/>
          <a:lstStyle>
            <a:lvl1pPr marL="0" indent="0">
              <a:buNone/>
              <a:defRPr b="1">
                <a:solidFill>
                  <a:srgbClr val="ED217D"/>
                </a:solidFill>
              </a:defRPr>
            </a:lvl1pPr>
          </a:lstStyle>
          <a:p>
            <a:pPr lvl="0"/>
            <a:r>
              <a:rPr lang="nl-NL" dirty="0"/>
              <a:t>Overzicht programma’s en labs</a:t>
            </a:r>
          </a:p>
        </p:txBody>
      </p:sp>
      <p:sp>
        <p:nvSpPr>
          <p:cNvPr id="19" name="Rechthoek 30">
            <a:extLst>
              <a:ext uri="{FF2B5EF4-FFF2-40B4-BE49-F238E27FC236}">
                <a16:creationId xmlns:a16="http://schemas.microsoft.com/office/drawing/2014/main" id="{BAF9885E-B4CD-1D4A-88DE-5B722062F87D}"/>
              </a:ext>
            </a:extLst>
          </p:cNvPr>
          <p:cNvSpPr/>
          <p:nvPr userDrawn="1"/>
        </p:nvSpPr>
        <p:spPr>
          <a:xfrm>
            <a:off x="7807338" y="5536196"/>
            <a:ext cx="2562244" cy="549377"/>
          </a:xfrm>
          <a:prstGeom prst="rect">
            <a:avLst/>
          </a:prstGeom>
          <a:ln>
            <a:solidFill>
              <a:srgbClr val="E71D73"/>
            </a:solidFill>
          </a:ln>
          <a:effectLst>
            <a:glow rad="101600">
              <a:srgbClr val="ED217D">
                <a:alpha val="60000"/>
              </a:srgbClr>
            </a:glow>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nl-NL" sz="1600" b="1" dirty="0">
                <a:solidFill>
                  <a:srgbClr val="000000"/>
                </a:solidFill>
              </a:rPr>
              <a:t>Medical Delta Field Lab </a:t>
            </a:r>
          </a:p>
          <a:p>
            <a:pPr algn="ctr"/>
            <a:r>
              <a:rPr lang="en-GB" sz="1400" dirty="0" err="1">
                <a:solidFill>
                  <a:srgbClr val="000000"/>
                </a:solidFill>
              </a:rPr>
              <a:t>Phenomix</a:t>
            </a:r>
            <a:endParaRPr lang="nl-NL" sz="1400" dirty="0">
              <a:solidFill>
                <a:srgbClr val="000000"/>
              </a:solidFill>
            </a:endParaRPr>
          </a:p>
        </p:txBody>
      </p:sp>
      <p:sp>
        <p:nvSpPr>
          <p:cNvPr id="25" name="Rechthoek 14">
            <a:extLst>
              <a:ext uri="{FF2B5EF4-FFF2-40B4-BE49-F238E27FC236}">
                <a16:creationId xmlns:a16="http://schemas.microsoft.com/office/drawing/2014/main" id="{6542E15B-D8A2-0040-A139-155C00493503}"/>
              </a:ext>
            </a:extLst>
          </p:cNvPr>
          <p:cNvSpPr/>
          <p:nvPr userDrawn="1"/>
        </p:nvSpPr>
        <p:spPr>
          <a:xfrm rot="16200000">
            <a:off x="-1845030" y="3643916"/>
            <a:ext cx="5050551" cy="488622"/>
          </a:xfrm>
          <a:prstGeom prst="rect">
            <a:avLst/>
          </a:prstGeom>
          <a:solidFill>
            <a:srgbClr val="ED217D"/>
          </a:solidFill>
          <a:ln w="12700">
            <a:solidFill>
              <a:srgbClr val="ED217D"/>
            </a:solidFill>
          </a:ln>
        </p:spPr>
        <p:txBody>
          <a:bodyPr wrap="square">
            <a:noAutofit/>
          </a:bodyPr>
          <a:lstStyle/>
          <a:p>
            <a:pPr algn="ctr"/>
            <a:r>
              <a:rPr lang="nl-NL" sz="2000" b="1" dirty="0" err="1">
                <a:solidFill>
                  <a:srgbClr val="FFFFFF"/>
                </a:solidFill>
              </a:rPr>
              <a:t>Scientific</a:t>
            </a:r>
            <a:r>
              <a:rPr lang="nl-NL" sz="2000" b="1" baseline="0" dirty="0">
                <a:solidFill>
                  <a:srgbClr val="FFFFFF"/>
                </a:solidFill>
              </a:rPr>
              <a:t> Programs</a:t>
            </a:r>
            <a:endParaRPr lang="nl-NL" sz="2000" b="1" dirty="0">
              <a:solidFill>
                <a:srgbClr val="FFFFFF"/>
              </a:solidFill>
            </a:endParaRPr>
          </a:p>
        </p:txBody>
      </p:sp>
    </p:spTree>
    <p:extLst>
      <p:ext uri="{BB962C8B-B14F-4D97-AF65-F5344CB8AC3E}">
        <p14:creationId xmlns:p14="http://schemas.microsoft.com/office/powerpoint/2010/main" val="125964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1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Afbeelding 4"/>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3" name="Rechthoek 8"/>
          <p:cNvSpPr/>
          <p:nvPr userDrawn="1"/>
        </p:nvSpPr>
        <p:spPr>
          <a:xfrm>
            <a:off x="1" y="6498000"/>
            <a:ext cx="12191999" cy="360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ekstvak 11"/>
          <p:cNvSpPr txBox="1"/>
          <p:nvPr userDrawn="1"/>
        </p:nvSpPr>
        <p:spPr>
          <a:xfrm>
            <a:off x="10803527" y="6554891"/>
            <a:ext cx="1225995" cy="246221"/>
          </a:xfrm>
          <a:prstGeom prst="rect">
            <a:avLst/>
          </a:prstGeom>
          <a:noFill/>
        </p:spPr>
        <p:txBody>
          <a:bodyPr wrap="square" rtlCol="0">
            <a:spAutoFit/>
          </a:bodyPr>
          <a:lstStyle/>
          <a:p>
            <a:pPr algn="r"/>
            <a:r>
              <a:rPr lang="nl-NL" sz="1000" b="0" i="0" spc="100" baseline="0" dirty="0">
                <a:solidFill>
                  <a:schemeClr val="bg2"/>
                </a:solidFill>
                <a:latin typeface="+mn-lt"/>
                <a:ea typeface="Arial" charset="0"/>
                <a:cs typeface="Arial" charset="0"/>
              </a:rPr>
              <a:t>slide </a:t>
            </a:r>
            <a:fld id="{71766878-3199-4EAB-94E7-2D6D11070E14}" type="slidenum">
              <a:rPr lang="en-US" sz="1000" kern="1200" spc="100" smtClean="0">
                <a:solidFill>
                  <a:schemeClr val="bg2"/>
                </a:solidFill>
                <a:latin typeface="+mn-lt"/>
                <a:ea typeface="+mn-ea"/>
                <a:cs typeface="+mn-cs"/>
              </a:rPr>
              <a:pPr algn="r"/>
              <a:t>‹nr.›</a:t>
            </a:fld>
            <a:endParaRPr lang="nl-NL" sz="1000" b="0" i="0" spc="100" baseline="0" dirty="0">
              <a:solidFill>
                <a:schemeClr val="bg2"/>
              </a:solidFill>
              <a:latin typeface="+mn-lt"/>
              <a:ea typeface="Arial" charset="0"/>
              <a:cs typeface="Arial" charset="0"/>
            </a:endParaRPr>
          </a:p>
        </p:txBody>
      </p:sp>
      <p:pic>
        <p:nvPicPr>
          <p:cNvPr id="16" name="Afbeelding 12"/>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628032" y="6498000"/>
            <a:ext cx="480000" cy="360000"/>
          </a:xfrm>
          <a:prstGeom prst="rect">
            <a:avLst/>
          </a:prstGeom>
        </p:spPr>
      </p:pic>
      <p:pic>
        <p:nvPicPr>
          <p:cNvPr id="17" name="Afbeelding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56655" y="6599876"/>
            <a:ext cx="693906" cy="183284"/>
          </a:xfrm>
          <a:prstGeom prst="rect">
            <a:avLst/>
          </a:prstGeom>
        </p:spPr>
      </p:pic>
      <p:sp>
        <p:nvSpPr>
          <p:cNvPr id="8" name="Tekstvak 10"/>
          <p:cNvSpPr txBox="1"/>
          <p:nvPr userDrawn="1"/>
        </p:nvSpPr>
        <p:spPr>
          <a:xfrm>
            <a:off x="1324406" y="6554891"/>
            <a:ext cx="4431673" cy="246221"/>
          </a:xfrm>
          <a:prstGeom prst="rect">
            <a:avLst/>
          </a:prstGeom>
          <a:noFill/>
        </p:spPr>
        <p:txBody>
          <a:bodyPr wrap="square" rtlCol="0">
            <a:spAutoFit/>
          </a:bodyPr>
          <a:lstStyle/>
          <a:p>
            <a:r>
              <a:rPr lang="nl-NL" sz="1000" b="1" i="0" spc="100" dirty="0" err="1">
                <a:solidFill>
                  <a:schemeClr val="bg1"/>
                </a:solidFill>
                <a:latin typeface="Arial" charset="0"/>
                <a:ea typeface="Arial" charset="0"/>
                <a:cs typeface="Arial" charset="0"/>
              </a:rPr>
              <a:t>Medical</a:t>
            </a:r>
            <a:r>
              <a:rPr lang="nl-NL" sz="1000" b="1" i="0" spc="100" baseline="0" dirty="0">
                <a:solidFill>
                  <a:schemeClr val="bg1"/>
                </a:solidFill>
                <a:latin typeface="Arial" charset="0"/>
                <a:ea typeface="Arial" charset="0"/>
                <a:cs typeface="Arial" charset="0"/>
              </a:rPr>
              <a:t> Delta  </a:t>
            </a:r>
            <a:r>
              <a:rPr lang="nl-NL" sz="1000" b="0" i="0" spc="100" baseline="0" dirty="0">
                <a:solidFill>
                  <a:schemeClr val="bg1"/>
                </a:solidFill>
                <a:latin typeface="Arial" charset="0"/>
                <a:ea typeface="Arial" charset="0"/>
                <a:cs typeface="Arial" charset="0"/>
              </a:rPr>
              <a:t>- Life Sciences, Health &amp; Technology</a:t>
            </a:r>
            <a:endParaRPr lang="nl-NL" sz="1000" b="0" i="0" spc="1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267704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0" r:id="rId5"/>
    <p:sldLayoutId id="2147483681" r:id="rId6"/>
    <p:sldLayoutId id="2147483682" r:id="rId7"/>
    <p:sldLayoutId id="2147483677" r:id="rId8"/>
    <p:sldLayoutId id="2147483678" r:id="rId9"/>
    <p:sldLayoutId id="214748368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1646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28798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0274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3445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5"/>
          </p:nvPr>
        </p:nvSpPr>
        <p:spPr/>
      </p:sp>
      <p:sp>
        <p:nvSpPr>
          <p:cNvPr id="3" name="Picture Placeholder 2"/>
          <p:cNvSpPr>
            <a:spLocks noGrp="1"/>
          </p:cNvSpPr>
          <p:nvPr>
            <p:ph type="pic" sz="quarter" idx="14"/>
          </p:nvPr>
        </p:nvSpPr>
        <p:spPr/>
      </p:sp>
      <p:sp>
        <p:nvSpPr>
          <p:cNvPr id="4" name="Picture Placeholder 3"/>
          <p:cNvSpPr>
            <a:spLocks noGrp="1"/>
          </p:cNvSpPr>
          <p:nvPr>
            <p:ph type="pic" sz="quarter" idx="13"/>
          </p:nvPr>
        </p:nvSpPr>
        <p:spPr/>
      </p:sp>
      <p:sp>
        <p:nvSpPr>
          <p:cNvPr id="5" name="Picture Placeholder 4"/>
          <p:cNvSpPr>
            <a:spLocks noGrp="1"/>
          </p:cNvSpPr>
          <p:nvPr>
            <p:ph type="pic" sz="quarter" idx="12"/>
          </p:nvPr>
        </p:nvSpPr>
        <p:spPr/>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1796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nachthemel&#10;&#10;Automatisch gegenereerde beschrijving">
            <a:extLst>
              <a:ext uri="{FF2B5EF4-FFF2-40B4-BE49-F238E27FC236}">
                <a16:creationId xmlns:a16="http://schemas.microsoft.com/office/drawing/2014/main" id="{DE5B5065-286A-414F-AA6F-BBF866D1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6" name="Text Placeholder 6">
            <a:extLst>
              <a:ext uri="{FF2B5EF4-FFF2-40B4-BE49-F238E27FC236}">
                <a16:creationId xmlns:a16="http://schemas.microsoft.com/office/drawing/2014/main" id="{D5273D0B-02FB-4675-BD49-6FC013C2F267}"/>
              </a:ext>
            </a:extLst>
          </p:cNvPr>
          <p:cNvSpPr txBox="1">
            <a:spLocks/>
          </p:cNvSpPr>
          <p:nvPr/>
        </p:nvSpPr>
        <p:spPr>
          <a:xfrm>
            <a:off x="1" y="4683984"/>
            <a:ext cx="12192000" cy="1203437"/>
          </a:xfrm>
          <a:prstGeom prst="rect">
            <a:avLst/>
          </a:prstGeom>
          <a:solidFill>
            <a:srgbClr val="E71D73"/>
          </a:solidFill>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nl-NL" sz="3200" b="1" dirty="0">
              <a:solidFill>
                <a:schemeClr val="bg1"/>
              </a:solidFill>
            </a:endParaRPr>
          </a:p>
          <a:p>
            <a:endParaRPr lang="en-GB" dirty="0">
              <a:solidFill>
                <a:schemeClr val="bg1"/>
              </a:solidFill>
            </a:endParaRPr>
          </a:p>
        </p:txBody>
      </p:sp>
      <p:pic>
        <p:nvPicPr>
          <p:cNvPr id="7" name="Afbeelding 6">
            <a:extLst>
              <a:ext uri="{FF2B5EF4-FFF2-40B4-BE49-F238E27FC236}">
                <a16:creationId xmlns:a16="http://schemas.microsoft.com/office/drawing/2014/main" id="{5BB8F749-2492-4957-A271-A733B6FC11B5}"/>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11646800" y="4683984"/>
            <a:ext cx="543600" cy="543600"/>
          </a:xfrm>
          <a:prstGeom prst="rect">
            <a:avLst/>
          </a:prstGeom>
        </p:spPr>
      </p:pic>
      <p:sp>
        <p:nvSpPr>
          <p:cNvPr id="8" name="Rechthoek 7">
            <a:extLst>
              <a:ext uri="{FF2B5EF4-FFF2-40B4-BE49-F238E27FC236}">
                <a16:creationId xmlns:a16="http://schemas.microsoft.com/office/drawing/2014/main" id="{6EEB79F8-9939-4C18-B9C3-FA2A48D7D99D}"/>
              </a:ext>
            </a:extLst>
          </p:cNvPr>
          <p:cNvSpPr/>
          <p:nvPr/>
        </p:nvSpPr>
        <p:spPr>
          <a:xfrm>
            <a:off x="0" y="5887422"/>
            <a:ext cx="12192000" cy="72885"/>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0AD438B8-6CC7-4B76-963F-37D5462456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20070" y="753660"/>
            <a:ext cx="3708587" cy="1410308"/>
          </a:xfrm>
          <a:prstGeom prst="rect">
            <a:avLst/>
          </a:prstGeom>
        </p:spPr>
      </p:pic>
      <p:sp>
        <p:nvSpPr>
          <p:cNvPr id="2" name="Text Placeholder 1"/>
          <p:cNvSpPr>
            <a:spLocks noGrp="1"/>
          </p:cNvSpPr>
          <p:nvPr>
            <p:ph type="body" sz="quarter" idx="10"/>
          </p:nvPr>
        </p:nvSpPr>
        <p:spPr/>
        <p:txBody>
          <a:bodyPr/>
          <a:lstStyle/>
          <a:p>
            <a:r>
              <a:rPr lang="en-US" dirty="0" err="1"/>
              <a:t>Bedankt</a:t>
            </a:r>
            <a:r>
              <a:rPr lang="en-US" dirty="0"/>
              <a:t> </a:t>
            </a:r>
            <a:r>
              <a:rPr lang="en-US" dirty="0" err="1"/>
              <a:t>voor</a:t>
            </a:r>
            <a:r>
              <a:rPr lang="en-US" dirty="0"/>
              <a:t> </a:t>
            </a:r>
            <a:r>
              <a:rPr lang="en-US" dirty="0" err="1"/>
              <a:t>uw</a:t>
            </a:r>
            <a:r>
              <a:rPr lang="en-US" dirty="0"/>
              <a:t> </a:t>
            </a:r>
            <a:r>
              <a:rPr lang="en-US" dirty="0" err="1"/>
              <a:t>aandacht</a:t>
            </a:r>
            <a:endParaRPr lang="en-US" dirty="0"/>
          </a:p>
        </p:txBody>
      </p:sp>
    </p:spTree>
    <p:extLst>
      <p:ext uri="{BB962C8B-B14F-4D97-AF65-F5344CB8AC3E}">
        <p14:creationId xmlns:p14="http://schemas.microsoft.com/office/powerpoint/2010/main" val="16225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134"/>
            <a:ext cx="12192001" cy="6849256"/>
          </a:xfrm>
          <a:prstGeom prst="rect">
            <a:avLst/>
          </a:prstGeom>
        </p:spPr>
      </p:pic>
      <p:sp>
        <p:nvSpPr>
          <p:cNvPr id="16" name="Text Placeholder 6"/>
          <p:cNvSpPr>
            <a:spLocks noGrp="1"/>
          </p:cNvSpPr>
          <p:nvPr>
            <p:ph type="body" sz="quarter" idx="10"/>
          </p:nvPr>
        </p:nvSpPr>
        <p:spPr>
          <a:xfrm>
            <a:off x="-1" y="-9265"/>
            <a:ext cx="5924991" cy="591128"/>
          </a:xfrm>
          <a:prstGeom prst="rect">
            <a:avLst/>
          </a:prstGeom>
          <a:solidFill>
            <a:srgbClr val="E71D73"/>
          </a:solidFill>
        </p:spPr>
        <p:txBody>
          <a:bodyPr anchor="t">
            <a:noAutofit/>
          </a:bodyPr>
          <a:lstStyle/>
          <a:p>
            <a:endParaRPr lang="en-GB" dirty="0">
              <a:noFill/>
            </a:endParaRPr>
          </a:p>
        </p:txBody>
      </p:sp>
      <p:sp>
        <p:nvSpPr>
          <p:cNvPr id="15" name="Text Placeholder 6"/>
          <p:cNvSpPr>
            <a:spLocks noGrp="1"/>
          </p:cNvSpPr>
          <p:nvPr>
            <p:ph type="body" sz="quarter" idx="4294967295"/>
          </p:nvPr>
        </p:nvSpPr>
        <p:spPr>
          <a:xfrm>
            <a:off x="1" y="5791200"/>
            <a:ext cx="12192000" cy="1066800"/>
          </a:xfrm>
          <a:prstGeom prst="rect">
            <a:avLst/>
          </a:prstGeom>
          <a:solidFill>
            <a:srgbClr val="E71D73"/>
          </a:solidFill>
        </p:spPr>
        <p:txBody>
          <a:bodyPr anchor="t">
            <a:normAutofit/>
          </a:bodyPr>
          <a:lstStyle/>
          <a:p>
            <a:pPr algn="ctr"/>
            <a:endParaRPr lang="nl-NL" sz="3200" b="1" dirty="0">
              <a:solidFill>
                <a:schemeClr val="bg1"/>
              </a:solidFill>
            </a:endParaRPr>
          </a:p>
          <a:p>
            <a:endParaRPr lang="en-GB" dirty="0">
              <a:solidFill>
                <a:schemeClr val="bg1"/>
              </a:solidFill>
            </a:endParaRPr>
          </a:p>
        </p:txBody>
      </p:sp>
      <p:pic>
        <p:nvPicPr>
          <p:cNvPr id="19" name="Afbeelding 6"/>
          <p:cNvPicPr>
            <a:picLocks/>
          </p:cNvPicPr>
          <p:nvPr/>
        </p:nvPicPr>
        <p:blipFill>
          <a:blip r:embed="rId4" cstate="print">
            <a:extLst>
              <a:ext uri="{28A0092B-C50C-407E-A947-70E740481C1C}">
                <a14:useLocalDpi xmlns:a14="http://schemas.microsoft.com/office/drawing/2010/main"/>
              </a:ext>
            </a:extLst>
          </a:blip>
          <a:stretch>
            <a:fillRect/>
          </a:stretch>
        </p:blipFill>
        <p:spPr>
          <a:xfrm>
            <a:off x="11646800" y="5791199"/>
            <a:ext cx="543600" cy="543600"/>
          </a:xfrm>
          <a:prstGeom prst="rect">
            <a:avLst/>
          </a:prstGeom>
        </p:spPr>
      </p:pic>
      <p:sp>
        <p:nvSpPr>
          <p:cNvPr id="21" name="Rechthoek 7"/>
          <p:cNvSpPr/>
          <p:nvPr/>
        </p:nvSpPr>
        <p:spPr>
          <a:xfrm>
            <a:off x="0" y="6785115"/>
            <a:ext cx="12192000" cy="72885"/>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2" name="Rechthoek 7"/>
          <p:cNvSpPr/>
          <p:nvPr/>
        </p:nvSpPr>
        <p:spPr>
          <a:xfrm>
            <a:off x="-1" y="576939"/>
            <a:ext cx="5924991" cy="101694"/>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3" name="TextBox 22"/>
          <p:cNvSpPr txBox="1"/>
          <p:nvPr/>
        </p:nvSpPr>
        <p:spPr>
          <a:xfrm>
            <a:off x="0" y="6030845"/>
            <a:ext cx="11646801" cy="646331"/>
          </a:xfrm>
          <a:prstGeom prst="rect">
            <a:avLst/>
          </a:prstGeom>
          <a:noFill/>
        </p:spPr>
        <p:txBody>
          <a:bodyPr wrap="square" rtlCol="0">
            <a:spAutoFit/>
          </a:bodyPr>
          <a:lstStyle/>
          <a:p>
            <a:pPr algn="ctr"/>
            <a:r>
              <a:rPr lang="nl-NL" sz="3600" b="1" dirty="0">
                <a:solidFill>
                  <a:schemeClr val="bg1"/>
                </a:solidFill>
              </a:rPr>
              <a:t>Technologische oplossingen voor duurzame zorg</a:t>
            </a:r>
          </a:p>
        </p:txBody>
      </p:sp>
      <p:pic>
        <p:nvPicPr>
          <p:cNvPr id="20" name="Afbeelding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4032" y="-6537"/>
            <a:ext cx="594033" cy="445525"/>
          </a:xfrm>
          <a:prstGeom prst="rect">
            <a:avLst/>
          </a:prstGeom>
        </p:spPr>
      </p:pic>
      <p:sp>
        <p:nvSpPr>
          <p:cNvPr id="24" name="TextBox 23"/>
          <p:cNvSpPr txBox="1"/>
          <p:nvPr/>
        </p:nvSpPr>
        <p:spPr>
          <a:xfrm>
            <a:off x="0" y="-11134"/>
            <a:ext cx="5440711" cy="584775"/>
          </a:xfrm>
          <a:prstGeom prst="rect">
            <a:avLst/>
          </a:prstGeom>
          <a:noFill/>
        </p:spPr>
        <p:txBody>
          <a:bodyPr wrap="square" rtlCol="0">
            <a:spAutoFit/>
          </a:bodyPr>
          <a:lstStyle/>
          <a:p>
            <a:r>
              <a:rPr lang="nl-NL" sz="3200" b="1" dirty="0">
                <a:solidFill>
                  <a:schemeClr val="bg1"/>
                </a:solidFill>
              </a:rPr>
              <a:t> </a:t>
            </a:r>
            <a:r>
              <a:rPr lang="nl-NL" sz="3200" b="1" dirty="0" err="1">
                <a:solidFill>
                  <a:schemeClr val="bg1"/>
                </a:solidFill>
              </a:rPr>
              <a:t>Medical</a:t>
            </a:r>
            <a:r>
              <a:rPr lang="nl-NL" sz="3200" b="1" dirty="0">
                <a:solidFill>
                  <a:schemeClr val="bg1"/>
                </a:solidFill>
              </a:rPr>
              <a:t> Delta in het kort</a:t>
            </a:r>
            <a:endParaRPr lang="en-US" sz="3200" dirty="0">
              <a:solidFill>
                <a:schemeClr val="bg1"/>
              </a:solidFill>
            </a:endParaRPr>
          </a:p>
        </p:txBody>
      </p:sp>
    </p:spTree>
    <p:extLst>
      <p:ext uri="{BB962C8B-B14F-4D97-AF65-F5344CB8AC3E}">
        <p14:creationId xmlns:p14="http://schemas.microsoft.com/office/powerpoint/2010/main" val="28745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961383" y="1832080"/>
            <a:ext cx="8655997" cy="646331"/>
          </a:xfrm>
          <a:prstGeom prst="rect">
            <a:avLst/>
          </a:prstGeom>
          <a:noFill/>
        </p:spPr>
        <p:txBody>
          <a:bodyPr wrap="square" rtlCol="0">
            <a:spAutoFit/>
          </a:bodyPr>
          <a:lstStyle/>
          <a:p>
            <a:pPr algn="ctr"/>
            <a:r>
              <a:rPr lang="nl-NL" sz="3600" b="1" dirty="0">
                <a:solidFill>
                  <a:srgbClr val="ED217D"/>
                </a:solidFill>
              </a:rPr>
              <a:t>Pijlers</a:t>
            </a:r>
            <a:endParaRPr lang="nl-NL" sz="3600" dirty="0">
              <a:solidFill>
                <a:srgbClr val="ED217D"/>
              </a:solidFill>
            </a:endParaRPr>
          </a:p>
        </p:txBody>
      </p:sp>
      <p:grpSp>
        <p:nvGrpSpPr>
          <p:cNvPr id="2" name="Group 1"/>
          <p:cNvGrpSpPr/>
          <p:nvPr/>
        </p:nvGrpSpPr>
        <p:grpSpPr>
          <a:xfrm>
            <a:off x="-111841" y="3155967"/>
            <a:ext cx="2592120" cy="2424345"/>
            <a:chOff x="-111841" y="3155967"/>
            <a:chExt cx="2592120" cy="2424345"/>
          </a:xfrm>
        </p:grpSpPr>
        <p:sp>
          <p:nvSpPr>
            <p:cNvPr id="15" name="TextBox 14"/>
            <p:cNvSpPr txBox="1"/>
            <p:nvPr/>
          </p:nvSpPr>
          <p:spPr>
            <a:xfrm>
              <a:off x="-111841" y="4933981"/>
              <a:ext cx="2592120" cy="646331"/>
            </a:xfrm>
            <a:prstGeom prst="rect">
              <a:avLst/>
            </a:prstGeom>
            <a:noFill/>
          </p:spPr>
          <p:txBody>
            <a:bodyPr wrap="square" rtlCol="0">
              <a:spAutoFit/>
            </a:bodyPr>
            <a:lstStyle/>
            <a:p>
              <a:pPr algn="ctr"/>
              <a:r>
                <a:rPr lang="en-GB" dirty="0" err="1">
                  <a:solidFill>
                    <a:srgbClr val="E71D73"/>
                  </a:solidFill>
                </a:rPr>
                <a:t>Interdisciplinaire</a:t>
              </a:r>
              <a:r>
                <a:rPr lang="en-GB" dirty="0">
                  <a:solidFill>
                    <a:srgbClr val="E71D73"/>
                  </a:solidFill>
                </a:rPr>
                <a:t> </a:t>
              </a:r>
              <a:r>
                <a:rPr lang="en-GB" dirty="0" err="1">
                  <a:solidFill>
                    <a:srgbClr val="E71D73"/>
                  </a:solidFill>
                </a:rPr>
                <a:t>samenwerking</a:t>
              </a:r>
              <a:endParaRPr lang="en-US" dirty="0">
                <a:solidFill>
                  <a:srgbClr val="E71D73"/>
                </a:solidFill>
              </a:endParaRPr>
            </a:p>
          </p:txBody>
        </p:sp>
        <p:pic>
          <p:nvPicPr>
            <p:cNvPr id="22" name="Picture 21"/>
            <p:cNvPicPr>
              <a:picLocks noChangeAspect="1"/>
            </p:cNvPicPr>
            <p:nvPr/>
          </p:nvPicPr>
          <p:blipFill>
            <a:blip r:embed="rId3"/>
            <a:stretch>
              <a:fillRect/>
            </a:stretch>
          </p:blipFill>
          <p:spPr>
            <a:xfrm>
              <a:off x="64652" y="3155967"/>
              <a:ext cx="2239135" cy="1680836"/>
            </a:xfrm>
            <a:prstGeom prst="rect">
              <a:avLst/>
            </a:prstGeom>
          </p:spPr>
        </p:pic>
      </p:grpSp>
      <p:grpSp>
        <p:nvGrpSpPr>
          <p:cNvPr id="3" name="Group 2"/>
          <p:cNvGrpSpPr/>
          <p:nvPr/>
        </p:nvGrpSpPr>
        <p:grpSpPr>
          <a:xfrm>
            <a:off x="2345820" y="3155254"/>
            <a:ext cx="2592120" cy="2174725"/>
            <a:chOff x="2345820" y="3155254"/>
            <a:chExt cx="2592120" cy="2174725"/>
          </a:xfrm>
        </p:grpSpPr>
        <p:sp>
          <p:nvSpPr>
            <p:cNvPr id="17" name="TextBox 16"/>
            <p:cNvSpPr txBox="1"/>
            <p:nvPr/>
          </p:nvSpPr>
          <p:spPr>
            <a:xfrm>
              <a:off x="2345820" y="4960647"/>
              <a:ext cx="2592120" cy="369332"/>
            </a:xfrm>
            <a:prstGeom prst="rect">
              <a:avLst/>
            </a:prstGeom>
            <a:noFill/>
          </p:spPr>
          <p:txBody>
            <a:bodyPr wrap="square" rtlCol="0">
              <a:spAutoFit/>
            </a:bodyPr>
            <a:lstStyle/>
            <a:p>
              <a:pPr algn="ctr"/>
              <a:r>
                <a:rPr lang="en-GB" dirty="0" err="1">
                  <a:solidFill>
                    <a:srgbClr val="E71D73"/>
                  </a:solidFill>
                </a:rPr>
                <a:t>Oplossingsgericht</a:t>
              </a:r>
              <a:endParaRPr lang="en-US" dirty="0">
                <a:solidFill>
                  <a:srgbClr val="E71D73"/>
                </a:solidFill>
              </a:endParaRPr>
            </a:p>
          </p:txBody>
        </p:sp>
        <p:pic>
          <p:nvPicPr>
            <p:cNvPr id="23" name="Picture 22"/>
            <p:cNvPicPr>
              <a:picLocks noChangeAspect="1"/>
            </p:cNvPicPr>
            <p:nvPr/>
          </p:nvPicPr>
          <p:blipFill>
            <a:blip r:embed="rId4"/>
            <a:stretch>
              <a:fillRect/>
            </a:stretch>
          </p:blipFill>
          <p:spPr>
            <a:xfrm>
              <a:off x="2522277" y="3155254"/>
              <a:ext cx="2239206" cy="1681549"/>
            </a:xfrm>
            <a:prstGeom prst="rect">
              <a:avLst/>
            </a:prstGeom>
          </p:spPr>
        </p:pic>
      </p:grpSp>
      <p:grpSp>
        <p:nvGrpSpPr>
          <p:cNvPr id="4" name="Group 3"/>
          <p:cNvGrpSpPr/>
          <p:nvPr/>
        </p:nvGrpSpPr>
        <p:grpSpPr>
          <a:xfrm>
            <a:off x="4804981" y="3156679"/>
            <a:ext cx="2592120" cy="2446922"/>
            <a:chOff x="4804981" y="3156679"/>
            <a:chExt cx="2592120" cy="2446922"/>
          </a:xfrm>
        </p:grpSpPr>
        <p:sp>
          <p:nvSpPr>
            <p:cNvPr id="18" name="TextBox 17"/>
            <p:cNvSpPr txBox="1"/>
            <p:nvPr/>
          </p:nvSpPr>
          <p:spPr>
            <a:xfrm>
              <a:off x="4804981" y="4957270"/>
              <a:ext cx="2592120" cy="646331"/>
            </a:xfrm>
            <a:prstGeom prst="rect">
              <a:avLst/>
            </a:prstGeom>
            <a:noFill/>
          </p:spPr>
          <p:txBody>
            <a:bodyPr wrap="square" rtlCol="0">
              <a:spAutoFit/>
            </a:bodyPr>
            <a:lstStyle/>
            <a:p>
              <a:pPr algn="ctr"/>
              <a:r>
                <a:rPr lang="en-GB" dirty="0" err="1">
                  <a:solidFill>
                    <a:srgbClr val="E71D73"/>
                  </a:solidFill>
                </a:rPr>
                <a:t>Wetenschappelijke</a:t>
              </a:r>
              <a:r>
                <a:rPr lang="en-GB" dirty="0">
                  <a:solidFill>
                    <a:srgbClr val="E71D73"/>
                  </a:solidFill>
                </a:rPr>
                <a:t> basis</a:t>
              </a:r>
              <a:endParaRPr lang="en-US" dirty="0">
                <a:solidFill>
                  <a:srgbClr val="E71D73"/>
                </a:solidFill>
              </a:endParaRPr>
            </a:p>
          </p:txBody>
        </p:sp>
        <p:pic>
          <p:nvPicPr>
            <p:cNvPr id="24" name="Picture 23"/>
            <p:cNvPicPr>
              <a:picLocks noChangeAspect="1"/>
            </p:cNvPicPr>
            <p:nvPr/>
          </p:nvPicPr>
          <p:blipFill>
            <a:blip r:embed="rId5"/>
            <a:stretch>
              <a:fillRect/>
            </a:stretch>
          </p:blipFill>
          <p:spPr>
            <a:xfrm>
              <a:off x="4979973" y="3156679"/>
              <a:ext cx="2242137" cy="1680124"/>
            </a:xfrm>
            <a:prstGeom prst="rect">
              <a:avLst/>
            </a:prstGeom>
          </p:spPr>
        </p:pic>
      </p:grpSp>
      <p:grpSp>
        <p:nvGrpSpPr>
          <p:cNvPr id="5" name="Group 4"/>
          <p:cNvGrpSpPr/>
          <p:nvPr/>
        </p:nvGrpSpPr>
        <p:grpSpPr>
          <a:xfrm>
            <a:off x="7262642" y="3155967"/>
            <a:ext cx="2592120" cy="2173652"/>
            <a:chOff x="7262642" y="3155967"/>
            <a:chExt cx="2592120" cy="2173652"/>
          </a:xfrm>
        </p:grpSpPr>
        <p:sp>
          <p:nvSpPr>
            <p:cNvPr id="19" name="TextBox 18"/>
            <p:cNvSpPr txBox="1"/>
            <p:nvPr/>
          </p:nvSpPr>
          <p:spPr>
            <a:xfrm>
              <a:off x="7262642" y="4960287"/>
              <a:ext cx="2592120" cy="369332"/>
            </a:xfrm>
            <a:prstGeom prst="rect">
              <a:avLst/>
            </a:prstGeom>
            <a:noFill/>
          </p:spPr>
          <p:txBody>
            <a:bodyPr wrap="square" rtlCol="0">
              <a:spAutoFit/>
            </a:bodyPr>
            <a:lstStyle/>
            <a:p>
              <a:pPr algn="ctr"/>
              <a:r>
                <a:rPr lang="en-GB" dirty="0" err="1">
                  <a:solidFill>
                    <a:srgbClr val="E71D73"/>
                  </a:solidFill>
                </a:rPr>
                <a:t>Inbedding</a:t>
              </a:r>
              <a:r>
                <a:rPr lang="en-GB" dirty="0">
                  <a:solidFill>
                    <a:srgbClr val="E71D73"/>
                  </a:solidFill>
                </a:rPr>
                <a:t> </a:t>
              </a:r>
              <a:r>
                <a:rPr lang="en-GB" dirty="0" err="1">
                  <a:solidFill>
                    <a:srgbClr val="E71D73"/>
                  </a:solidFill>
                </a:rPr>
                <a:t>zorgpraktijk</a:t>
              </a:r>
              <a:endParaRPr lang="en-US" dirty="0">
                <a:solidFill>
                  <a:srgbClr val="E71D73"/>
                </a:solidFill>
              </a:endParaRPr>
            </a:p>
          </p:txBody>
        </p:sp>
        <p:pic>
          <p:nvPicPr>
            <p:cNvPr id="25" name="Picture 24"/>
            <p:cNvPicPr>
              <a:picLocks noChangeAspect="1"/>
            </p:cNvPicPr>
            <p:nvPr/>
          </p:nvPicPr>
          <p:blipFill>
            <a:blip r:embed="rId6"/>
            <a:stretch>
              <a:fillRect/>
            </a:stretch>
          </p:blipFill>
          <p:spPr>
            <a:xfrm>
              <a:off x="7433513" y="3155967"/>
              <a:ext cx="2250554" cy="1691132"/>
            </a:xfrm>
            <a:prstGeom prst="rect">
              <a:avLst/>
            </a:prstGeom>
          </p:spPr>
        </p:pic>
      </p:grpSp>
      <p:grpSp>
        <p:nvGrpSpPr>
          <p:cNvPr id="6" name="Group 5"/>
          <p:cNvGrpSpPr/>
          <p:nvPr/>
        </p:nvGrpSpPr>
        <p:grpSpPr>
          <a:xfrm>
            <a:off x="9721803" y="3160758"/>
            <a:ext cx="2592120" cy="2169221"/>
            <a:chOff x="9721803" y="3160758"/>
            <a:chExt cx="2592120" cy="2169221"/>
          </a:xfrm>
        </p:grpSpPr>
        <p:sp>
          <p:nvSpPr>
            <p:cNvPr id="20" name="TextBox 19"/>
            <p:cNvSpPr txBox="1"/>
            <p:nvPr/>
          </p:nvSpPr>
          <p:spPr>
            <a:xfrm>
              <a:off x="9721803" y="4960647"/>
              <a:ext cx="2592120" cy="369332"/>
            </a:xfrm>
            <a:prstGeom prst="rect">
              <a:avLst/>
            </a:prstGeom>
            <a:noFill/>
          </p:spPr>
          <p:txBody>
            <a:bodyPr wrap="square" rtlCol="0">
              <a:spAutoFit/>
            </a:bodyPr>
            <a:lstStyle/>
            <a:p>
              <a:pPr algn="ctr"/>
              <a:r>
                <a:rPr lang="en-GB" dirty="0" err="1">
                  <a:solidFill>
                    <a:srgbClr val="E71D73"/>
                  </a:solidFill>
                </a:rPr>
                <a:t>Gericht</a:t>
              </a:r>
              <a:r>
                <a:rPr lang="en-GB" dirty="0">
                  <a:solidFill>
                    <a:srgbClr val="E71D73"/>
                  </a:solidFill>
                </a:rPr>
                <a:t> op </a:t>
              </a:r>
              <a:r>
                <a:rPr lang="en-GB" dirty="0" err="1">
                  <a:solidFill>
                    <a:srgbClr val="E71D73"/>
                  </a:solidFill>
                </a:rPr>
                <a:t>versnellen</a:t>
              </a:r>
              <a:endParaRPr lang="en-US" dirty="0">
                <a:solidFill>
                  <a:srgbClr val="E71D73"/>
                </a:solidFill>
              </a:endParaRPr>
            </a:p>
          </p:txBody>
        </p:sp>
        <p:pic>
          <p:nvPicPr>
            <p:cNvPr id="26" name="Picture 25"/>
            <p:cNvPicPr>
              <a:picLocks noChangeAspect="1"/>
            </p:cNvPicPr>
            <p:nvPr/>
          </p:nvPicPr>
          <p:blipFill>
            <a:blip r:embed="rId7"/>
            <a:stretch>
              <a:fillRect/>
            </a:stretch>
          </p:blipFill>
          <p:spPr>
            <a:xfrm>
              <a:off x="9895470" y="3160758"/>
              <a:ext cx="2241114" cy="1680836"/>
            </a:xfrm>
            <a:prstGeom prst="rect">
              <a:avLst/>
            </a:prstGeom>
          </p:spPr>
        </p:pic>
      </p:grpSp>
      <p:sp>
        <p:nvSpPr>
          <p:cNvPr id="27"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Tree>
    <p:extLst>
      <p:ext uri="{BB962C8B-B14F-4D97-AF65-F5344CB8AC3E}">
        <p14:creationId xmlns:p14="http://schemas.microsoft.com/office/powerpoint/2010/main" val="38351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B60704-4305-41DF-977E-1F5A534A1E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477" y="1224000"/>
            <a:ext cx="12055043" cy="5255998"/>
          </a:xfrm>
          <a:prstGeom prst="rect">
            <a:avLst/>
          </a:prstGeom>
        </p:spPr>
      </p:pic>
      <p:sp>
        <p:nvSpPr>
          <p:cNvPr id="22"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
        <p:nvSpPr>
          <p:cNvPr id="13" name="Tekstvak 12">
            <a:extLst>
              <a:ext uri="{FF2B5EF4-FFF2-40B4-BE49-F238E27FC236}">
                <a16:creationId xmlns:a16="http://schemas.microsoft.com/office/drawing/2014/main" id="{B90D567B-2E17-4451-B3D2-96BDAEC3F17B}"/>
              </a:ext>
            </a:extLst>
          </p:cNvPr>
          <p:cNvSpPr txBox="1"/>
          <p:nvPr/>
        </p:nvSpPr>
        <p:spPr>
          <a:xfrm>
            <a:off x="4238917" y="4670983"/>
            <a:ext cx="1197207" cy="523220"/>
          </a:xfrm>
          <a:prstGeom prst="rect">
            <a:avLst/>
          </a:prstGeom>
          <a:noFill/>
        </p:spPr>
        <p:txBody>
          <a:bodyPr wrap="square" rtlCol="0">
            <a:spAutoFit/>
          </a:bodyPr>
          <a:lstStyle/>
          <a:p>
            <a:pPr marR="0" algn="ctr" rtl="0"/>
            <a:r>
              <a:rPr lang="nl-NL" b="1" baseline="30000" dirty="0">
                <a:solidFill>
                  <a:srgbClr val="000000"/>
                </a:solidFill>
                <a:latin typeface="Lato" panose="020F0502020204030203" pitchFamily="34" charset="0"/>
              </a:rPr>
              <a:t>500</a:t>
            </a:r>
            <a:endParaRPr lang="nl-NL" b="0" i="0" u="none" strike="noStrike" baseline="30000" dirty="0">
              <a:solidFill>
                <a:srgbClr val="000000"/>
              </a:solidFill>
              <a:latin typeface="Lato" panose="020F0502020204030203" pitchFamily="34" charset="0"/>
            </a:endParaRPr>
          </a:p>
          <a:p>
            <a:pPr marR="0" algn="ctr" rtl="0"/>
            <a:r>
              <a:rPr lang="nl-NL" sz="1500" baseline="30000" dirty="0">
                <a:solidFill>
                  <a:srgbClr val="000000"/>
                </a:solidFill>
                <a:latin typeface="Lato" panose="020F0502020204030203" pitchFamily="34" charset="0"/>
              </a:rPr>
              <a:t>Wetenschappers</a:t>
            </a:r>
            <a:endParaRPr lang="nl-NL" sz="1500" dirty="0"/>
          </a:p>
        </p:txBody>
      </p:sp>
      <p:sp>
        <p:nvSpPr>
          <p:cNvPr id="15" name="Tekstvak 14">
            <a:extLst>
              <a:ext uri="{FF2B5EF4-FFF2-40B4-BE49-F238E27FC236}">
                <a16:creationId xmlns:a16="http://schemas.microsoft.com/office/drawing/2014/main" id="{75402A87-CC14-4984-A819-E09AD3C1D280}"/>
              </a:ext>
            </a:extLst>
          </p:cNvPr>
          <p:cNvSpPr txBox="1"/>
          <p:nvPr/>
        </p:nvSpPr>
        <p:spPr>
          <a:xfrm>
            <a:off x="5239729" y="4670983"/>
            <a:ext cx="964677"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16</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Programma’s</a:t>
            </a:r>
            <a:endParaRPr lang="nl-NL" sz="1500" dirty="0"/>
          </a:p>
        </p:txBody>
      </p:sp>
      <p:sp>
        <p:nvSpPr>
          <p:cNvPr id="16" name="Tekstvak 15">
            <a:extLst>
              <a:ext uri="{FF2B5EF4-FFF2-40B4-BE49-F238E27FC236}">
                <a16:creationId xmlns:a16="http://schemas.microsoft.com/office/drawing/2014/main" id="{5ED2E219-76AF-4E15-BBD1-9FC46660DF35}"/>
              </a:ext>
            </a:extLst>
          </p:cNvPr>
          <p:cNvSpPr txBox="1"/>
          <p:nvPr/>
        </p:nvSpPr>
        <p:spPr>
          <a:xfrm>
            <a:off x="6095999"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9</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Living labs</a:t>
            </a:r>
            <a:endParaRPr lang="nl-NL" sz="1500" dirty="0"/>
          </a:p>
        </p:txBody>
      </p:sp>
      <p:sp>
        <p:nvSpPr>
          <p:cNvPr id="17" name="Tekstvak 16">
            <a:extLst>
              <a:ext uri="{FF2B5EF4-FFF2-40B4-BE49-F238E27FC236}">
                <a16:creationId xmlns:a16="http://schemas.microsoft.com/office/drawing/2014/main" id="{C3DCED8F-0A4B-417D-848C-6738BB61566A}"/>
              </a:ext>
            </a:extLst>
          </p:cNvPr>
          <p:cNvSpPr txBox="1"/>
          <p:nvPr/>
        </p:nvSpPr>
        <p:spPr>
          <a:xfrm>
            <a:off x="6713452" y="4670983"/>
            <a:ext cx="1222344" cy="661720"/>
          </a:xfrm>
          <a:prstGeom prst="rect">
            <a:avLst/>
          </a:prstGeom>
          <a:noFill/>
        </p:spPr>
        <p:txBody>
          <a:bodyPr wrap="square" rtlCol="0">
            <a:spAutoFit/>
          </a:bodyPr>
          <a:lstStyle/>
          <a:p>
            <a:pPr marR="0" algn="ctr" rtl="0"/>
            <a:r>
              <a:rPr lang="nl-NL" sz="1800" b="1" i="0" u="none" strike="noStrike" baseline="30000" dirty="0">
                <a:solidFill>
                  <a:srgbClr val="000000"/>
                </a:solidFill>
                <a:latin typeface="Lato" panose="020F0502020204030203" pitchFamily="34" charset="0"/>
              </a:rPr>
              <a:t>32</a:t>
            </a:r>
            <a:endParaRPr lang="nl-NL" sz="1800" b="0" i="0" u="none" strike="noStrike" baseline="30000" dirty="0">
              <a:solidFill>
                <a:srgbClr val="000000"/>
              </a:solidFill>
              <a:latin typeface="Lato" panose="020F0502020204030203" pitchFamily="34" charset="0"/>
            </a:endParaRPr>
          </a:p>
          <a:p>
            <a:pPr marR="0" algn="ctr" rtl="0"/>
            <a:r>
              <a:rPr lang="nl-NL" sz="1500" b="0" i="0" u="none" strike="noStrike" baseline="30000" dirty="0" err="1">
                <a:solidFill>
                  <a:srgbClr val="000000"/>
                </a:solidFill>
                <a:latin typeface="Lato" panose="020F0502020204030203" pitchFamily="34" charset="0"/>
              </a:rPr>
              <a:t>Medical</a:t>
            </a:r>
            <a:r>
              <a:rPr lang="nl-NL" sz="1500" b="0" i="0" u="none" strike="noStrike" baseline="30000" dirty="0">
                <a:solidFill>
                  <a:srgbClr val="000000"/>
                </a:solidFill>
                <a:latin typeface="Lato" panose="020F0502020204030203" pitchFamily="34" charset="0"/>
              </a:rPr>
              <a:t> Delta </a:t>
            </a:r>
            <a:r>
              <a:rPr lang="nl-NL" sz="1500" baseline="30000" dirty="0">
                <a:solidFill>
                  <a:srgbClr val="000000"/>
                </a:solidFill>
                <a:latin typeface="Lato" panose="020F0502020204030203" pitchFamily="34" charset="0"/>
              </a:rPr>
              <a:t>hoogleraren</a:t>
            </a:r>
            <a:endParaRPr lang="nl-NL" sz="1500" dirty="0"/>
          </a:p>
        </p:txBody>
      </p:sp>
    </p:spTree>
    <p:extLst>
      <p:ext uri="{BB962C8B-B14F-4D97-AF65-F5344CB8AC3E}">
        <p14:creationId xmlns:p14="http://schemas.microsoft.com/office/powerpoint/2010/main" val="2243283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7D1FA728-4816-4A78-B39C-F09BFE81D0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209" y="1224000"/>
            <a:ext cx="12053579" cy="5255360"/>
          </a:xfrm>
          <a:prstGeom prst="rect">
            <a:avLst/>
          </a:prstGeom>
        </p:spPr>
      </p:pic>
      <p:sp>
        <p:nvSpPr>
          <p:cNvPr id="3" name="TextBox 2"/>
          <p:cNvSpPr txBox="1"/>
          <p:nvPr/>
        </p:nvSpPr>
        <p:spPr>
          <a:xfrm>
            <a:off x="4500727" y="1441641"/>
            <a:ext cx="3391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71D73"/>
                </a:solidFill>
                <a:effectLst/>
                <a:uLnTx/>
                <a:uFillTx/>
                <a:latin typeface="Calibri" panose="020F0502020204030204"/>
                <a:ea typeface="+mn-ea"/>
                <a:cs typeface="+mn-cs"/>
              </a:rPr>
              <a:t>Impact op</a:t>
            </a:r>
            <a:endParaRPr kumimoji="0" lang="en-US" sz="3200" b="1" i="0" u="none" strike="noStrike" kern="1200" cap="none" spc="0" normalizeH="0" baseline="0" noProof="0" dirty="0">
              <a:ln>
                <a:noFill/>
              </a:ln>
              <a:solidFill>
                <a:srgbClr val="E71D73"/>
              </a:solidFill>
              <a:effectLst/>
              <a:uLnTx/>
              <a:uFillTx/>
              <a:latin typeface="Calibri" panose="020F0502020204030204"/>
              <a:ea typeface="+mn-ea"/>
              <a:cs typeface="+mn-cs"/>
            </a:endParaRPr>
          </a:p>
        </p:txBody>
      </p:sp>
      <p:sp>
        <p:nvSpPr>
          <p:cNvPr id="34"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
        <p:nvSpPr>
          <p:cNvPr id="9" name="Tekstvak 8">
            <a:extLst>
              <a:ext uri="{FF2B5EF4-FFF2-40B4-BE49-F238E27FC236}">
                <a16:creationId xmlns:a16="http://schemas.microsoft.com/office/drawing/2014/main" id="{371C7190-2354-47FF-A862-722B0B68E005}"/>
              </a:ext>
            </a:extLst>
          </p:cNvPr>
          <p:cNvSpPr txBox="1"/>
          <p:nvPr/>
        </p:nvSpPr>
        <p:spPr>
          <a:xfrm>
            <a:off x="4238917" y="4670983"/>
            <a:ext cx="1197207" cy="523220"/>
          </a:xfrm>
          <a:prstGeom prst="rect">
            <a:avLst/>
          </a:prstGeom>
          <a:noFill/>
        </p:spPr>
        <p:txBody>
          <a:bodyPr wrap="square" rtlCol="0">
            <a:spAutoFit/>
          </a:bodyPr>
          <a:lstStyle/>
          <a:p>
            <a:pPr marR="0" algn="ctr" rtl="0"/>
            <a:r>
              <a:rPr lang="nl-NL" b="1" baseline="30000" dirty="0">
                <a:solidFill>
                  <a:srgbClr val="000000"/>
                </a:solidFill>
                <a:latin typeface="Lato" panose="020F0502020204030203" pitchFamily="34" charset="0"/>
              </a:rPr>
              <a:t>500</a:t>
            </a:r>
            <a:endParaRPr lang="nl-NL" b="0" i="0" u="none" strike="noStrike" baseline="30000" dirty="0">
              <a:solidFill>
                <a:srgbClr val="000000"/>
              </a:solidFill>
              <a:latin typeface="Lato" panose="020F0502020204030203" pitchFamily="34" charset="0"/>
            </a:endParaRPr>
          </a:p>
          <a:p>
            <a:pPr marR="0" algn="ctr" rtl="0"/>
            <a:r>
              <a:rPr lang="nl-NL" sz="1500" baseline="30000" dirty="0">
                <a:solidFill>
                  <a:srgbClr val="000000"/>
                </a:solidFill>
                <a:latin typeface="Lato" panose="020F0502020204030203" pitchFamily="34" charset="0"/>
              </a:rPr>
              <a:t>Wetenschappers</a:t>
            </a:r>
            <a:endParaRPr lang="nl-NL" sz="1500" dirty="0"/>
          </a:p>
        </p:txBody>
      </p:sp>
      <p:sp>
        <p:nvSpPr>
          <p:cNvPr id="10" name="Tekstvak 9">
            <a:extLst>
              <a:ext uri="{FF2B5EF4-FFF2-40B4-BE49-F238E27FC236}">
                <a16:creationId xmlns:a16="http://schemas.microsoft.com/office/drawing/2014/main" id="{638C6E69-5743-4863-844D-FFF74194137A}"/>
              </a:ext>
            </a:extLst>
          </p:cNvPr>
          <p:cNvSpPr txBox="1"/>
          <p:nvPr/>
        </p:nvSpPr>
        <p:spPr>
          <a:xfrm>
            <a:off x="5239729" y="4670983"/>
            <a:ext cx="964677"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16</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Programma’s</a:t>
            </a:r>
            <a:endParaRPr lang="nl-NL" sz="1500" dirty="0"/>
          </a:p>
        </p:txBody>
      </p:sp>
      <p:sp>
        <p:nvSpPr>
          <p:cNvPr id="11" name="Tekstvak 10">
            <a:extLst>
              <a:ext uri="{FF2B5EF4-FFF2-40B4-BE49-F238E27FC236}">
                <a16:creationId xmlns:a16="http://schemas.microsoft.com/office/drawing/2014/main" id="{E513CEDB-2823-4578-99DD-405791E2FB8E}"/>
              </a:ext>
            </a:extLst>
          </p:cNvPr>
          <p:cNvSpPr txBox="1"/>
          <p:nvPr/>
        </p:nvSpPr>
        <p:spPr>
          <a:xfrm>
            <a:off x="6095999"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9</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Living labs</a:t>
            </a:r>
            <a:endParaRPr lang="nl-NL" sz="1500" dirty="0"/>
          </a:p>
        </p:txBody>
      </p:sp>
      <p:sp>
        <p:nvSpPr>
          <p:cNvPr id="12" name="Tekstvak 11">
            <a:extLst>
              <a:ext uri="{FF2B5EF4-FFF2-40B4-BE49-F238E27FC236}">
                <a16:creationId xmlns:a16="http://schemas.microsoft.com/office/drawing/2014/main" id="{CA454582-2332-4482-81FD-D76BC6A69DAB}"/>
              </a:ext>
            </a:extLst>
          </p:cNvPr>
          <p:cNvSpPr txBox="1"/>
          <p:nvPr/>
        </p:nvSpPr>
        <p:spPr>
          <a:xfrm>
            <a:off x="6713452" y="4670983"/>
            <a:ext cx="1222344" cy="687368"/>
          </a:xfrm>
          <a:prstGeom prst="rect">
            <a:avLst/>
          </a:prstGeom>
          <a:noFill/>
        </p:spPr>
        <p:txBody>
          <a:bodyPr wrap="square" rtlCol="0">
            <a:spAutoFit/>
          </a:bodyPr>
          <a:lstStyle/>
          <a:p>
            <a:pPr marR="0" algn="ctr" rtl="0"/>
            <a:r>
              <a:rPr lang="nl-NL" sz="1800" b="1" i="0" u="none" strike="noStrike" baseline="30000" dirty="0">
                <a:solidFill>
                  <a:srgbClr val="000000"/>
                </a:solidFill>
                <a:latin typeface="Lato" panose="020F0502020204030203" pitchFamily="34" charset="0"/>
              </a:rPr>
              <a:t>32</a:t>
            </a:r>
            <a:endParaRPr lang="nl-NL" sz="1800" b="0" i="0" u="none" strike="noStrike" baseline="30000" dirty="0">
              <a:solidFill>
                <a:srgbClr val="000000"/>
              </a:solidFill>
              <a:latin typeface="Lato" panose="020F0502020204030203" pitchFamily="34" charset="0"/>
            </a:endParaRPr>
          </a:p>
          <a:p>
            <a:pPr marR="0" algn="ctr" rtl="0"/>
            <a:r>
              <a:rPr lang="nl-NL" sz="1500" b="0" i="0" u="none" strike="noStrike" baseline="30000" dirty="0" err="1">
                <a:solidFill>
                  <a:srgbClr val="000000"/>
                </a:solidFill>
                <a:latin typeface="Lato" panose="020F0502020204030203" pitchFamily="34" charset="0"/>
              </a:rPr>
              <a:t>Medical</a:t>
            </a:r>
            <a:r>
              <a:rPr lang="nl-NL" sz="1500" b="0" i="0" u="none" strike="noStrike" baseline="30000" dirty="0">
                <a:solidFill>
                  <a:srgbClr val="000000"/>
                </a:solidFill>
                <a:latin typeface="Lato" panose="020F0502020204030203" pitchFamily="34" charset="0"/>
              </a:rPr>
              <a:t> Delta</a:t>
            </a:r>
          </a:p>
          <a:p>
            <a:pPr marR="0" algn="ctr" rtl="0"/>
            <a:r>
              <a:rPr lang="nl-NL" sz="1500" baseline="30000" dirty="0">
                <a:solidFill>
                  <a:srgbClr val="000000"/>
                </a:solidFill>
                <a:latin typeface="Lato" panose="020F0502020204030203" pitchFamily="34" charset="0"/>
              </a:rPr>
              <a:t>hoogleraren</a:t>
            </a:r>
            <a:endParaRPr lang="nl-NL" sz="1500" dirty="0"/>
          </a:p>
        </p:txBody>
      </p:sp>
    </p:spTree>
    <p:extLst>
      <p:ext uri="{BB962C8B-B14F-4D97-AF65-F5344CB8AC3E}">
        <p14:creationId xmlns:p14="http://schemas.microsoft.com/office/powerpoint/2010/main" val="3313373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1250" tmFilter="0, 0; .2, .5; .8, .5; 1, 0"/>
                                        <p:tgtEl>
                                          <p:spTgt spid="3"/>
                                        </p:tgtEl>
                                      </p:cBhvr>
                                    </p:animEffect>
                                    <p:animScale>
                                      <p:cBhvr>
                                        <p:cTn id="9" dur="62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err="1"/>
              <a:t>Overzicht</a:t>
            </a:r>
            <a:r>
              <a:rPr lang="en-US" dirty="0"/>
              <a:t> </a:t>
            </a:r>
            <a:r>
              <a:rPr lang="en-US" dirty="0" err="1"/>
              <a:t>programma’s</a:t>
            </a:r>
            <a:r>
              <a:rPr lang="en-US" dirty="0"/>
              <a:t> en labs</a:t>
            </a:r>
          </a:p>
        </p:txBody>
      </p:sp>
    </p:spTree>
    <p:extLst>
      <p:ext uri="{BB962C8B-B14F-4D97-AF65-F5344CB8AC3E}">
        <p14:creationId xmlns:p14="http://schemas.microsoft.com/office/powerpoint/2010/main" val="3028552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56519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537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09B4644-0CE4-484A-9A1B-9EF5F91366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76" y="1224000"/>
            <a:ext cx="12055045" cy="5256000"/>
          </a:xfrm>
          <a:prstGeom prst="rect">
            <a:avLst/>
          </a:prstGeom>
        </p:spPr>
      </p:pic>
      <p:sp>
        <p:nvSpPr>
          <p:cNvPr id="2" name="Tijdelijke aanduiding voor tekst 1">
            <a:extLst>
              <a:ext uri="{FF2B5EF4-FFF2-40B4-BE49-F238E27FC236}">
                <a16:creationId xmlns:a16="http://schemas.microsoft.com/office/drawing/2014/main" id="{335C0203-8A50-4127-87D7-365B077D8163}"/>
              </a:ext>
            </a:extLst>
          </p:cNvPr>
          <p:cNvSpPr>
            <a:spLocks noGrp="1"/>
          </p:cNvSpPr>
          <p:nvPr>
            <p:ph type="body" sz="quarter" idx="10"/>
          </p:nvPr>
        </p:nvSpPr>
        <p:spPr/>
        <p:txBody>
          <a:bodyPr/>
          <a:lstStyle/>
          <a:p>
            <a:r>
              <a:rPr lang="nl-NL" dirty="0"/>
              <a:t>Kaart</a:t>
            </a:r>
          </a:p>
        </p:txBody>
      </p:sp>
    </p:spTree>
    <p:extLst>
      <p:ext uri="{BB962C8B-B14F-4D97-AF65-F5344CB8AC3E}">
        <p14:creationId xmlns:p14="http://schemas.microsoft.com/office/powerpoint/2010/main" val="49951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ardpresentatieformat-medical-delta-jun-2022-nl" id="{0ED78F2B-0369-447B-B3F2-F52F49C8ADDD}" vid="{E6DB0C28-E565-4D8D-BF54-66618F5A26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standaardpresentatieformat-medical-delta-jun-2022-nl</Template>
  <TotalTime>953</TotalTime>
  <Words>696</Words>
  <Application>Microsoft Office PowerPoint</Application>
  <PresentationFormat>Breedbeeld</PresentationFormat>
  <Paragraphs>66</Paragraphs>
  <Slides>14</Slides>
  <Notes>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Calibri</vt:lpstr>
      <vt:lpstr>Lato</vt:lpstr>
      <vt:lpstr>-webkit-standard</vt:lpstr>
      <vt:lpstr>2_Kantoorthema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Jenna Zuidmeer</dc:creator>
  <cp:lastModifiedBy>Jenna Zuidmeer</cp:lastModifiedBy>
  <cp:revision>19</cp:revision>
  <dcterms:created xsi:type="dcterms:W3CDTF">2022-12-07T10:57:38Z</dcterms:created>
  <dcterms:modified xsi:type="dcterms:W3CDTF">2023-01-24T07:04:36Z</dcterms:modified>
  <cp:contentStatus/>
</cp:coreProperties>
</file>